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64"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2349" autoAdjust="0"/>
  </p:normalViewPr>
  <p:slideViewPr>
    <p:cSldViewPr snapToGrid="0" snapToObjects="1">
      <p:cViewPr varScale="1">
        <p:scale>
          <a:sx n="105" d="100"/>
          <a:sy n="105" d="100"/>
        </p:scale>
        <p:origin x="804" y="108"/>
      </p:cViewPr>
      <p:guideLst>
        <p:guide orient="horz" pos="2160"/>
        <p:guide pos="3840"/>
      </p:guideLst>
    </p:cSldViewPr>
  </p:slideViewPr>
  <p:outlineViewPr>
    <p:cViewPr>
      <p:scale>
        <a:sx n="33" d="100"/>
        <a:sy n="33" d="100"/>
      </p:scale>
      <p:origin x="0" y="13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C713E-44AF-4C06-B4ED-474CCD547F28}"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5F4F3882-7286-4422-B209-754B40FCE2F5}">
      <dgm:prSet phldrT="[Text]" custT="1"/>
      <dgm:spPr/>
      <dgm:t>
        <a:bodyPr/>
        <a:lstStyle/>
        <a:p>
          <a:r>
            <a:rPr lang="tr-TR" sz="1800" b="1">
              <a:latin typeface="+mn-lt"/>
              <a:cs typeface="Times New Roman" panose="02020603050405020304" pitchFamily="18" charset="0"/>
            </a:rPr>
            <a:t>GÜVEN VEREN</a:t>
          </a:r>
          <a:endParaRPr lang="en-US" sz="1800" dirty="0">
            <a:latin typeface="+mn-lt"/>
          </a:endParaRPr>
        </a:p>
      </dgm:t>
    </dgm:pt>
    <dgm:pt modelId="{4F31C741-C62E-4298-820E-B25EFBC665A1}" type="parTrans" cxnId="{AD8FDDB2-0580-49A6-8B54-569F8FD706D6}">
      <dgm:prSet/>
      <dgm:spPr/>
      <dgm:t>
        <a:bodyPr/>
        <a:lstStyle/>
        <a:p>
          <a:endParaRPr lang="en-US"/>
        </a:p>
      </dgm:t>
    </dgm:pt>
    <dgm:pt modelId="{5C437386-4D20-4FF1-B2B9-3CB51BCC52F8}" type="sibTrans" cxnId="{AD8FDDB2-0580-49A6-8B54-569F8FD706D6}">
      <dgm:prSet/>
      <dgm:spPr/>
      <dgm:t>
        <a:bodyPr/>
        <a:lstStyle/>
        <a:p>
          <a:endParaRPr lang="en-US"/>
        </a:p>
      </dgm:t>
    </dgm:pt>
    <dgm:pt modelId="{4AEB7666-64B0-4A55-8218-3E4B62BC9207}">
      <dgm:prSet custT="1"/>
      <dgm:spPr/>
      <dgm:t>
        <a:bodyPr/>
        <a:lstStyle/>
        <a:p>
          <a:r>
            <a:rPr lang="tr-TR" sz="1800" b="1">
              <a:latin typeface="+mn-lt"/>
              <a:cs typeface="Times New Roman" panose="02020603050405020304" pitchFamily="18" charset="0"/>
            </a:rPr>
            <a:t>ANLAYIŞLI</a:t>
          </a:r>
          <a:endParaRPr lang="tr-TR" sz="1800" b="1" dirty="0">
            <a:latin typeface="+mn-lt"/>
            <a:cs typeface="Times New Roman" panose="02020603050405020304" pitchFamily="18" charset="0"/>
          </a:endParaRPr>
        </a:p>
      </dgm:t>
    </dgm:pt>
    <dgm:pt modelId="{E0361FF1-D4E8-4637-9A51-D19D753070B4}" type="parTrans" cxnId="{535248C2-7B9D-44B3-ABD8-07CCF5F91D97}">
      <dgm:prSet/>
      <dgm:spPr/>
      <dgm:t>
        <a:bodyPr/>
        <a:lstStyle/>
        <a:p>
          <a:endParaRPr lang="en-US"/>
        </a:p>
      </dgm:t>
    </dgm:pt>
    <dgm:pt modelId="{18A20779-6E97-46F7-B4B5-CA168EBFB75D}" type="sibTrans" cxnId="{535248C2-7B9D-44B3-ABD8-07CCF5F91D97}">
      <dgm:prSet/>
      <dgm:spPr/>
      <dgm:t>
        <a:bodyPr/>
        <a:lstStyle/>
        <a:p>
          <a:endParaRPr lang="en-US"/>
        </a:p>
      </dgm:t>
    </dgm:pt>
    <dgm:pt modelId="{D7014CBD-A323-4E27-8C61-446784CBBF45}">
      <dgm:prSet custT="1"/>
      <dgm:spPr/>
      <dgm:t>
        <a:bodyPr/>
        <a:lstStyle/>
        <a:p>
          <a:r>
            <a:rPr lang="tr-TR" sz="1800" b="1" dirty="0">
              <a:latin typeface="+mn-lt"/>
              <a:cs typeface="Times New Roman" panose="02020603050405020304" pitchFamily="18" charset="0"/>
            </a:rPr>
            <a:t>SEVGİ DOLU</a:t>
          </a:r>
        </a:p>
      </dgm:t>
    </dgm:pt>
    <dgm:pt modelId="{1420A7C8-CD3F-44B2-A668-1C5F18CE2F55}" type="parTrans" cxnId="{E8EF3BAA-93DF-4AE2-A412-1B2227225F1A}">
      <dgm:prSet/>
      <dgm:spPr/>
      <dgm:t>
        <a:bodyPr/>
        <a:lstStyle/>
        <a:p>
          <a:endParaRPr lang="en-US"/>
        </a:p>
      </dgm:t>
    </dgm:pt>
    <dgm:pt modelId="{7172D94A-1B37-4D06-9234-8426A45B73A2}" type="sibTrans" cxnId="{E8EF3BAA-93DF-4AE2-A412-1B2227225F1A}">
      <dgm:prSet/>
      <dgm:spPr/>
      <dgm:t>
        <a:bodyPr/>
        <a:lstStyle/>
        <a:p>
          <a:endParaRPr lang="en-US"/>
        </a:p>
      </dgm:t>
    </dgm:pt>
    <dgm:pt modelId="{5CEB560C-F478-4EA1-B7DB-45B17C17DD7F}" type="pres">
      <dgm:prSet presAssocID="{FB4C713E-44AF-4C06-B4ED-474CCD547F28}" presName="compositeShape" presStyleCnt="0">
        <dgm:presLayoutVars>
          <dgm:chMax val="7"/>
          <dgm:dir/>
          <dgm:resizeHandles val="exact"/>
        </dgm:presLayoutVars>
      </dgm:prSet>
      <dgm:spPr/>
    </dgm:pt>
    <dgm:pt modelId="{978A1DB7-FD1E-45F6-BBE0-33CD2149FD77}" type="pres">
      <dgm:prSet presAssocID="{FB4C713E-44AF-4C06-B4ED-474CCD547F28}" presName="wedge1" presStyleLbl="node1" presStyleIdx="0" presStyleCnt="3"/>
      <dgm:spPr/>
    </dgm:pt>
    <dgm:pt modelId="{21E0BC72-FB08-4249-81DD-7D81877DE1C0}" type="pres">
      <dgm:prSet presAssocID="{FB4C713E-44AF-4C06-B4ED-474CCD547F28}" presName="dummy1a" presStyleCnt="0"/>
      <dgm:spPr/>
    </dgm:pt>
    <dgm:pt modelId="{8DD157AB-F660-4E99-8465-C34AC30EBF11}" type="pres">
      <dgm:prSet presAssocID="{FB4C713E-44AF-4C06-B4ED-474CCD547F28}" presName="dummy1b" presStyleCnt="0"/>
      <dgm:spPr/>
    </dgm:pt>
    <dgm:pt modelId="{984CCEF4-5825-4B85-B10E-FBA0BA988AF9}" type="pres">
      <dgm:prSet presAssocID="{FB4C713E-44AF-4C06-B4ED-474CCD547F28}" presName="wedge1Tx" presStyleLbl="node1" presStyleIdx="0" presStyleCnt="3">
        <dgm:presLayoutVars>
          <dgm:chMax val="0"/>
          <dgm:chPref val="0"/>
          <dgm:bulletEnabled val="1"/>
        </dgm:presLayoutVars>
      </dgm:prSet>
      <dgm:spPr/>
    </dgm:pt>
    <dgm:pt modelId="{51D104A1-876E-47A0-915F-81C252BDA31A}" type="pres">
      <dgm:prSet presAssocID="{FB4C713E-44AF-4C06-B4ED-474CCD547F28}" presName="wedge2" presStyleLbl="node1" presStyleIdx="1" presStyleCnt="3"/>
      <dgm:spPr/>
    </dgm:pt>
    <dgm:pt modelId="{373E90B4-A770-4697-A0C6-0FE7C7B1EFE9}" type="pres">
      <dgm:prSet presAssocID="{FB4C713E-44AF-4C06-B4ED-474CCD547F28}" presName="dummy2a" presStyleCnt="0"/>
      <dgm:spPr/>
    </dgm:pt>
    <dgm:pt modelId="{6DDC73C9-5E0A-469D-AC55-49FA4450742A}" type="pres">
      <dgm:prSet presAssocID="{FB4C713E-44AF-4C06-B4ED-474CCD547F28}" presName="dummy2b" presStyleCnt="0"/>
      <dgm:spPr/>
    </dgm:pt>
    <dgm:pt modelId="{9330FBD3-3755-4D8B-B83E-561F6117BC09}" type="pres">
      <dgm:prSet presAssocID="{FB4C713E-44AF-4C06-B4ED-474CCD547F28}" presName="wedge2Tx" presStyleLbl="node1" presStyleIdx="1" presStyleCnt="3">
        <dgm:presLayoutVars>
          <dgm:chMax val="0"/>
          <dgm:chPref val="0"/>
          <dgm:bulletEnabled val="1"/>
        </dgm:presLayoutVars>
      </dgm:prSet>
      <dgm:spPr/>
    </dgm:pt>
    <dgm:pt modelId="{9AEA5719-3C1B-4A99-A768-8ACAAD5B748C}" type="pres">
      <dgm:prSet presAssocID="{FB4C713E-44AF-4C06-B4ED-474CCD547F28}" presName="wedge3" presStyleLbl="node1" presStyleIdx="2" presStyleCnt="3"/>
      <dgm:spPr/>
    </dgm:pt>
    <dgm:pt modelId="{3818B5CF-FB41-40EE-8412-C52D1D7A7C47}" type="pres">
      <dgm:prSet presAssocID="{FB4C713E-44AF-4C06-B4ED-474CCD547F28}" presName="dummy3a" presStyleCnt="0"/>
      <dgm:spPr/>
    </dgm:pt>
    <dgm:pt modelId="{97886896-257E-4202-B2A3-BC08499549DB}" type="pres">
      <dgm:prSet presAssocID="{FB4C713E-44AF-4C06-B4ED-474CCD547F28}" presName="dummy3b" presStyleCnt="0"/>
      <dgm:spPr/>
    </dgm:pt>
    <dgm:pt modelId="{E9FE4061-10B4-4F19-AACD-CC2C0E141B84}" type="pres">
      <dgm:prSet presAssocID="{FB4C713E-44AF-4C06-B4ED-474CCD547F28}" presName="wedge3Tx" presStyleLbl="node1" presStyleIdx="2" presStyleCnt="3">
        <dgm:presLayoutVars>
          <dgm:chMax val="0"/>
          <dgm:chPref val="0"/>
          <dgm:bulletEnabled val="1"/>
        </dgm:presLayoutVars>
      </dgm:prSet>
      <dgm:spPr/>
    </dgm:pt>
    <dgm:pt modelId="{214C304B-4E28-4C31-BEE4-7FE9ED326575}" type="pres">
      <dgm:prSet presAssocID="{5C437386-4D20-4FF1-B2B9-3CB51BCC52F8}" presName="arrowWedge1" presStyleLbl="fgSibTrans2D1" presStyleIdx="0" presStyleCnt="3"/>
      <dgm:spPr/>
    </dgm:pt>
    <dgm:pt modelId="{18C655B2-2C50-4F62-83E9-6CAB7840DBBE}" type="pres">
      <dgm:prSet presAssocID="{18A20779-6E97-46F7-B4B5-CA168EBFB75D}" presName="arrowWedge2" presStyleLbl="fgSibTrans2D1" presStyleIdx="1" presStyleCnt="3"/>
      <dgm:spPr/>
    </dgm:pt>
    <dgm:pt modelId="{22040B1C-ED3D-4EA3-97D8-426659C47353}" type="pres">
      <dgm:prSet presAssocID="{7172D94A-1B37-4D06-9234-8426A45B73A2}" presName="arrowWedge3" presStyleLbl="fgSibTrans2D1" presStyleIdx="2" presStyleCnt="3"/>
      <dgm:spPr/>
    </dgm:pt>
  </dgm:ptLst>
  <dgm:cxnLst>
    <dgm:cxn modelId="{6F56C50C-3041-4E51-9318-0D304E8F6018}" type="presOf" srcId="{D7014CBD-A323-4E27-8C61-446784CBBF45}" destId="{E9FE4061-10B4-4F19-AACD-CC2C0E141B84}" srcOrd="1" destOrd="0" presId="urn:microsoft.com/office/officeart/2005/8/layout/cycle8"/>
    <dgm:cxn modelId="{11F4C619-C6B7-4B00-99E4-4F5E3E9AE9AF}" type="presOf" srcId="{4AEB7666-64B0-4A55-8218-3E4B62BC9207}" destId="{51D104A1-876E-47A0-915F-81C252BDA31A}" srcOrd="0" destOrd="0" presId="urn:microsoft.com/office/officeart/2005/8/layout/cycle8"/>
    <dgm:cxn modelId="{6C17703F-B2C5-48AB-8B1B-A5FA5E8A1768}" type="presOf" srcId="{5F4F3882-7286-4422-B209-754B40FCE2F5}" destId="{984CCEF4-5825-4B85-B10E-FBA0BA988AF9}" srcOrd="1" destOrd="0" presId="urn:microsoft.com/office/officeart/2005/8/layout/cycle8"/>
    <dgm:cxn modelId="{E8EF3BAA-93DF-4AE2-A412-1B2227225F1A}" srcId="{FB4C713E-44AF-4C06-B4ED-474CCD547F28}" destId="{D7014CBD-A323-4E27-8C61-446784CBBF45}" srcOrd="2" destOrd="0" parTransId="{1420A7C8-CD3F-44B2-A668-1C5F18CE2F55}" sibTransId="{7172D94A-1B37-4D06-9234-8426A45B73A2}"/>
    <dgm:cxn modelId="{AD8FDDB2-0580-49A6-8B54-569F8FD706D6}" srcId="{FB4C713E-44AF-4C06-B4ED-474CCD547F28}" destId="{5F4F3882-7286-4422-B209-754B40FCE2F5}" srcOrd="0" destOrd="0" parTransId="{4F31C741-C62E-4298-820E-B25EFBC665A1}" sibTransId="{5C437386-4D20-4FF1-B2B9-3CB51BCC52F8}"/>
    <dgm:cxn modelId="{847CA2B8-E12C-4600-A894-AD0BC5A62F4C}" type="presOf" srcId="{D7014CBD-A323-4E27-8C61-446784CBBF45}" destId="{9AEA5719-3C1B-4A99-A768-8ACAAD5B748C}" srcOrd="0" destOrd="0" presId="urn:microsoft.com/office/officeart/2005/8/layout/cycle8"/>
    <dgm:cxn modelId="{535248C2-7B9D-44B3-ABD8-07CCF5F91D97}" srcId="{FB4C713E-44AF-4C06-B4ED-474CCD547F28}" destId="{4AEB7666-64B0-4A55-8218-3E4B62BC9207}" srcOrd="1" destOrd="0" parTransId="{E0361FF1-D4E8-4637-9A51-D19D753070B4}" sibTransId="{18A20779-6E97-46F7-B4B5-CA168EBFB75D}"/>
    <dgm:cxn modelId="{90A324CD-4CF9-439D-9327-49C99B47CA07}" type="presOf" srcId="{4AEB7666-64B0-4A55-8218-3E4B62BC9207}" destId="{9330FBD3-3755-4D8B-B83E-561F6117BC09}" srcOrd="1" destOrd="0" presId="urn:microsoft.com/office/officeart/2005/8/layout/cycle8"/>
    <dgm:cxn modelId="{72A8F7D9-30AD-48FA-B829-8848EC039F8C}" type="presOf" srcId="{FB4C713E-44AF-4C06-B4ED-474CCD547F28}" destId="{5CEB560C-F478-4EA1-B7DB-45B17C17DD7F}" srcOrd="0" destOrd="0" presId="urn:microsoft.com/office/officeart/2005/8/layout/cycle8"/>
    <dgm:cxn modelId="{D69FD7EA-3301-4686-87AF-B7FA17EECBE4}" type="presOf" srcId="{5F4F3882-7286-4422-B209-754B40FCE2F5}" destId="{978A1DB7-FD1E-45F6-BBE0-33CD2149FD77}" srcOrd="0" destOrd="0" presId="urn:microsoft.com/office/officeart/2005/8/layout/cycle8"/>
    <dgm:cxn modelId="{9EF54F05-673F-403A-974E-924FB377901F}" type="presParOf" srcId="{5CEB560C-F478-4EA1-B7DB-45B17C17DD7F}" destId="{978A1DB7-FD1E-45F6-BBE0-33CD2149FD77}" srcOrd="0" destOrd="0" presId="urn:microsoft.com/office/officeart/2005/8/layout/cycle8"/>
    <dgm:cxn modelId="{9C382F74-BA20-4724-AA17-3AACA373E479}" type="presParOf" srcId="{5CEB560C-F478-4EA1-B7DB-45B17C17DD7F}" destId="{21E0BC72-FB08-4249-81DD-7D81877DE1C0}" srcOrd="1" destOrd="0" presId="urn:microsoft.com/office/officeart/2005/8/layout/cycle8"/>
    <dgm:cxn modelId="{52F51804-85B5-4B36-8F72-920ACC5DB2EF}" type="presParOf" srcId="{5CEB560C-F478-4EA1-B7DB-45B17C17DD7F}" destId="{8DD157AB-F660-4E99-8465-C34AC30EBF11}" srcOrd="2" destOrd="0" presId="urn:microsoft.com/office/officeart/2005/8/layout/cycle8"/>
    <dgm:cxn modelId="{01E08D73-6A57-4E58-96D0-67E917FDDB10}" type="presParOf" srcId="{5CEB560C-F478-4EA1-B7DB-45B17C17DD7F}" destId="{984CCEF4-5825-4B85-B10E-FBA0BA988AF9}" srcOrd="3" destOrd="0" presId="urn:microsoft.com/office/officeart/2005/8/layout/cycle8"/>
    <dgm:cxn modelId="{6F66077C-C776-42CE-A42C-7B687D97CB4B}" type="presParOf" srcId="{5CEB560C-F478-4EA1-B7DB-45B17C17DD7F}" destId="{51D104A1-876E-47A0-915F-81C252BDA31A}" srcOrd="4" destOrd="0" presId="urn:microsoft.com/office/officeart/2005/8/layout/cycle8"/>
    <dgm:cxn modelId="{750563EC-E553-4F10-9191-ACD497923493}" type="presParOf" srcId="{5CEB560C-F478-4EA1-B7DB-45B17C17DD7F}" destId="{373E90B4-A770-4697-A0C6-0FE7C7B1EFE9}" srcOrd="5" destOrd="0" presId="urn:microsoft.com/office/officeart/2005/8/layout/cycle8"/>
    <dgm:cxn modelId="{EDCEE003-B313-4647-83BD-E15514EDED42}" type="presParOf" srcId="{5CEB560C-F478-4EA1-B7DB-45B17C17DD7F}" destId="{6DDC73C9-5E0A-469D-AC55-49FA4450742A}" srcOrd="6" destOrd="0" presId="urn:microsoft.com/office/officeart/2005/8/layout/cycle8"/>
    <dgm:cxn modelId="{107554AE-F9BC-40D7-BD0A-E3C326162638}" type="presParOf" srcId="{5CEB560C-F478-4EA1-B7DB-45B17C17DD7F}" destId="{9330FBD3-3755-4D8B-B83E-561F6117BC09}" srcOrd="7" destOrd="0" presId="urn:microsoft.com/office/officeart/2005/8/layout/cycle8"/>
    <dgm:cxn modelId="{757434D2-9A34-4E39-B6AD-5E507D7249E5}" type="presParOf" srcId="{5CEB560C-F478-4EA1-B7DB-45B17C17DD7F}" destId="{9AEA5719-3C1B-4A99-A768-8ACAAD5B748C}" srcOrd="8" destOrd="0" presId="urn:microsoft.com/office/officeart/2005/8/layout/cycle8"/>
    <dgm:cxn modelId="{F1D8591B-94C7-4A1C-A53E-FD6AF0CC0A7D}" type="presParOf" srcId="{5CEB560C-F478-4EA1-B7DB-45B17C17DD7F}" destId="{3818B5CF-FB41-40EE-8412-C52D1D7A7C47}" srcOrd="9" destOrd="0" presId="urn:microsoft.com/office/officeart/2005/8/layout/cycle8"/>
    <dgm:cxn modelId="{682203C1-2D1B-4761-AC76-D4F528C8C941}" type="presParOf" srcId="{5CEB560C-F478-4EA1-B7DB-45B17C17DD7F}" destId="{97886896-257E-4202-B2A3-BC08499549DB}" srcOrd="10" destOrd="0" presId="urn:microsoft.com/office/officeart/2005/8/layout/cycle8"/>
    <dgm:cxn modelId="{41D2FFC3-E832-471A-9EF1-C54E32023209}" type="presParOf" srcId="{5CEB560C-F478-4EA1-B7DB-45B17C17DD7F}" destId="{E9FE4061-10B4-4F19-AACD-CC2C0E141B84}" srcOrd="11" destOrd="0" presId="urn:microsoft.com/office/officeart/2005/8/layout/cycle8"/>
    <dgm:cxn modelId="{DC8BBF56-28B6-4722-9238-91884CCAD605}" type="presParOf" srcId="{5CEB560C-F478-4EA1-B7DB-45B17C17DD7F}" destId="{214C304B-4E28-4C31-BEE4-7FE9ED326575}" srcOrd="12" destOrd="0" presId="urn:microsoft.com/office/officeart/2005/8/layout/cycle8"/>
    <dgm:cxn modelId="{8D64400D-37FA-4CDE-AEF9-62771E502631}" type="presParOf" srcId="{5CEB560C-F478-4EA1-B7DB-45B17C17DD7F}" destId="{18C655B2-2C50-4F62-83E9-6CAB7840DBBE}" srcOrd="13" destOrd="0" presId="urn:microsoft.com/office/officeart/2005/8/layout/cycle8"/>
    <dgm:cxn modelId="{0467C35D-686D-4BE6-9404-C9FD5E466541}" type="presParOf" srcId="{5CEB560C-F478-4EA1-B7DB-45B17C17DD7F}" destId="{22040B1C-ED3D-4EA3-97D8-426659C4735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A1DB7-FD1E-45F6-BBE0-33CD2149FD77}">
      <dsp:nvSpPr>
        <dsp:cNvPr id="0" name=""/>
        <dsp:cNvSpPr/>
      </dsp:nvSpPr>
      <dsp:spPr>
        <a:xfrm>
          <a:off x="1605324" y="232621"/>
          <a:ext cx="3006182" cy="3006182"/>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a:latin typeface="+mn-lt"/>
              <a:cs typeface="Times New Roman" panose="02020603050405020304" pitchFamily="18" charset="0"/>
            </a:rPr>
            <a:t>GÜVEN VEREN</a:t>
          </a:r>
          <a:endParaRPr lang="en-US" sz="1800" kern="1200" dirty="0">
            <a:latin typeface="+mn-lt"/>
          </a:endParaRPr>
        </a:p>
      </dsp:txBody>
      <dsp:txXfrm>
        <a:off x="3189654" y="869645"/>
        <a:ext cx="1073636" cy="894697"/>
      </dsp:txXfrm>
    </dsp:sp>
    <dsp:sp modelId="{51D104A1-876E-47A0-915F-81C252BDA31A}">
      <dsp:nvSpPr>
        <dsp:cNvPr id="0" name=""/>
        <dsp:cNvSpPr/>
      </dsp:nvSpPr>
      <dsp:spPr>
        <a:xfrm>
          <a:off x="1543411" y="339984"/>
          <a:ext cx="3006182" cy="3006182"/>
        </a:xfrm>
        <a:prstGeom prst="pie">
          <a:avLst>
            <a:gd name="adj1" fmla="val 1800000"/>
            <a:gd name="adj2" fmla="val 90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a:latin typeface="+mn-lt"/>
              <a:cs typeface="Times New Roman" panose="02020603050405020304" pitchFamily="18" charset="0"/>
            </a:rPr>
            <a:t>ANLAYIŞLI</a:t>
          </a:r>
          <a:endParaRPr lang="tr-TR" sz="1800" b="1" kern="1200" dirty="0">
            <a:latin typeface="+mn-lt"/>
            <a:cs typeface="Times New Roman" panose="02020603050405020304" pitchFamily="18" charset="0"/>
          </a:endParaRPr>
        </a:p>
      </dsp:txBody>
      <dsp:txXfrm>
        <a:off x="2259169" y="2290424"/>
        <a:ext cx="1610455" cy="787333"/>
      </dsp:txXfrm>
    </dsp:sp>
    <dsp:sp modelId="{9AEA5719-3C1B-4A99-A768-8ACAAD5B748C}">
      <dsp:nvSpPr>
        <dsp:cNvPr id="0" name=""/>
        <dsp:cNvSpPr/>
      </dsp:nvSpPr>
      <dsp:spPr>
        <a:xfrm>
          <a:off x="1481498" y="232621"/>
          <a:ext cx="3006182" cy="3006182"/>
        </a:xfrm>
        <a:prstGeom prst="pie">
          <a:avLst>
            <a:gd name="adj1" fmla="val 90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mn-lt"/>
              <a:cs typeface="Times New Roman" panose="02020603050405020304" pitchFamily="18" charset="0"/>
            </a:rPr>
            <a:t>SEVGİ DOLU</a:t>
          </a:r>
        </a:p>
      </dsp:txBody>
      <dsp:txXfrm>
        <a:off x="1829714" y="869645"/>
        <a:ext cx="1073636" cy="894697"/>
      </dsp:txXfrm>
    </dsp:sp>
    <dsp:sp modelId="{214C304B-4E28-4C31-BEE4-7FE9ED326575}">
      <dsp:nvSpPr>
        <dsp:cNvPr id="0" name=""/>
        <dsp:cNvSpPr/>
      </dsp:nvSpPr>
      <dsp:spPr>
        <a:xfrm>
          <a:off x="1419475" y="46524"/>
          <a:ext cx="3378376" cy="3378376"/>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655B2-2C50-4F62-83E9-6CAB7840DBBE}">
      <dsp:nvSpPr>
        <dsp:cNvPr id="0" name=""/>
        <dsp:cNvSpPr/>
      </dsp:nvSpPr>
      <dsp:spPr>
        <a:xfrm>
          <a:off x="1357314" y="153697"/>
          <a:ext cx="3378376" cy="3378376"/>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040B1C-ED3D-4EA3-97D8-426659C47353}">
      <dsp:nvSpPr>
        <dsp:cNvPr id="0" name=""/>
        <dsp:cNvSpPr/>
      </dsp:nvSpPr>
      <dsp:spPr>
        <a:xfrm>
          <a:off x="1295153" y="46524"/>
          <a:ext cx="3378376" cy="3378376"/>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61DDE697-D72E-4B18-B091-FAF2A4416C4C}" type="datetimeFigureOut">
              <a:rPr lang="tr-TR" smtClean="0"/>
              <a:pPr/>
              <a:t>9.08.2022</a:t>
            </a:fld>
            <a:endParaRPr lang="tr-TR"/>
          </a:p>
        </p:txBody>
      </p:sp>
      <p:sp>
        <p:nvSpPr>
          <p:cNvPr id="4" name="Slayt Görüntüsü Yer Tutucusu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18CFA0FC-9713-4A13-B96E-8A8F19CABEBB}" type="slidenum">
              <a:rPr lang="tr-TR" smtClean="0"/>
              <a:pPr/>
              <a:t>‹#›</a:t>
            </a:fld>
            <a:endParaRPr lang="tr-TR"/>
          </a:p>
        </p:txBody>
      </p:sp>
    </p:spTree>
    <p:extLst>
      <p:ext uri="{BB962C8B-B14F-4D97-AF65-F5344CB8AC3E}">
        <p14:creationId xmlns:p14="http://schemas.microsoft.com/office/powerpoint/2010/main" val="67706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D6B7F-8E3E-7547-880A-93273F4CA4F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3ACB160-EBD4-CD4F-8A03-CBA3B1071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BA8CFEA-1471-A343-A6F5-2AEE4B5DA8E2}"/>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5" name="Alt Bilgi Yer Tutucusu 4">
            <a:extLst>
              <a:ext uri="{FF2B5EF4-FFF2-40B4-BE49-F238E27FC236}">
                <a16:creationId xmlns:a16="http://schemas.microsoft.com/office/drawing/2014/main" id="{A9E62BA1-DC62-9442-842C-B7EB3C4587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24B2B8-DEAD-3740-A31B-E58C90C8E063}"/>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251238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EF9465-9E61-2A45-9E1C-9B1DD67718F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CF82027-40E3-CA4F-ADB6-B37E43DFDBD0}"/>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7EB21DC9-EF55-1949-BADA-A44D66DDB012}"/>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5" name="Alt Bilgi Yer Tutucusu 4">
            <a:extLst>
              <a:ext uri="{FF2B5EF4-FFF2-40B4-BE49-F238E27FC236}">
                <a16:creationId xmlns:a16="http://schemas.microsoft.com/office/drawing/2014/main" id="{1AB1A2BE-9781-C446-AD9D-73C9CAA734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C8EEEB1-7885-9246-948F-75F1478F70DE}"/>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188774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8E6A07C-183C-AA4D-A48F-235E01EA3E1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72F6E41-07C4-1146-B784-5FEEB04C534A}"/>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8E30410-C6CB-E848-AEDD-33E9F7AB9DB8}"/>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5" name="Alt Bilgi Yer Tutucusu 4">
            <a:extLst>
              <a:ext uri="{FF2B5EF4-FFF2-40B4-BE49-F238E27FC236}">
                <a16:creationId xmlns:a16="http://schemas.microsoft.com/office/drawing/2014/main" id="{C7DD9F82-B808-1847-833E-5B92F0A254B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5950D5-F97B-954E-9BE0-7BD06BC76C18}"/>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39300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16A68C-A2C2-8347-9A55-E54B4FB3407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C46FBEB-55CF-5D4A-8828-61A81017DA5D}"/>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92D850B-6776-E94E-A505-5A0671C12B46}"/>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5" name="Alt Bilgi Yer Tutucusu 4">
            <a:extLst>
              <a:ext uri="{FF2B5EF4-FFF2-40B4-BE49-F238E27FC236}">
                <a16:creationId xmlns:a16="http://schemas.microsoft.com/office/drawing/2014/main" id="{F8122D31-9B8A-DD49-9648-196E3D9D24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778C39-1AF8-724A-87F1-4ACB50A7592B}"/>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99984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7C2F27-8C3E-4542-A4CE-21023B6D7FA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A6148D7-8C2C-2647-9E0A-DC6632F8F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9D3372D-4CF6-6942-8E6B-7F00E3829F96}"/>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5" name="Alt Bilgi Yer Tutucusu 4">
            <a:extLst>
              <a:ext uri="{FF2B5EF4-FFF2-40B4-BE49-F238E27FC236}">
                <a16:creationId xmlns:a16="http://schemas.microsoft.com/office/drawing/2014/main" id="{27F56942-51CA-0940-9A79-69B49BC087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68E719-84DC-7444-8502-344851C1B70F}"/>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245659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7642745-B44E-0C4C-B297-D846A94E13A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8F160EE-61F7-804E-A4FE-FB456D7FD276}"/>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FCC3CEFA-6A66-0A4B-9A45-AF71E2001505}"/>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DDC9624E-5F5B-4142-98A2-EFF1590C5B85}"/>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6" name="Alt Bilgi Yer Tutucusu 5">
            <a:extLst>
              <a:ext uri="{FF2B5EF4-FFF2-40B4-BE49-F238E27FC236}">
                <a16:creationId xmlns:a16="http://schemas.microsoft.com/office/drawing/2014/main" id="{4C9E81AE-9DB6-6042-814D-8661BCCA5B1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B8C8AB-1208-454D-8813-3F8289389DF3}"/>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335842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484918-F1F5-4E40-8B41-8FA73DDDA2E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D6542AB-D3B0-434A-950F-D3DE1736D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D2B57A9F-C114-8E46-BF12-52CB7BBB04D5}"/>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8C0AB40A-D170-0B4B-A829-1AFE3AFAD9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8386C59C-FB1B-E14F-8A81-68759FC31AEE}"/>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DF371083-6434-6D42-B577-25EB2A37828B}"/>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8" name="Alt Bilgi Yer Tutucusu 7">
            <a:extLst>
              <a:ext uri="{FF2B5EF4-FFF2-40B4-BE49-F238E27FC236}">
                <a16:creationId xmlns:a16="http://schemas.microsoft.com/office/drawing/2014/main" id="{50407711-7513-3044-BD3D-3A4F0D001B5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71107F0-660F-524E-9826-4BB8BFF2068E}"/>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105061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2B38E9-74D6-7F4D-8E02-679002F226E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8F20D9C-FE9B-DA41-99FE-8816F84ECDFE}"/>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4" name="Alt Bilgi Yer Tutucusu 3">
            <a:extLst>
              <a:ext uri="{FF2B5EF4-FFF2-40B4-BE49-F238E27FC236}">
                <a16:creationId xmlns:a16="http://schemas.microsoft.com/office/drawing/2014/main" id="{99F63334-0026-D04C-BDAA-EE35F2C7F09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FEDE7B4-F0EF-4B49-BE71-EBA054916EDE}"/>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361615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43BEEDE-1BBD-EC42-9F8E-03C3DF40D26E}"/>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3" name="Alt Bilgi Yer Tutucusu 2">
            <a:extLst>
              <a:ext uri="{FF2B5EF4-FFF2-40B4-BE49-F238E27FC236}">
                <a16:creationId xmlns:a16="http://schemas.microsoft.com/office/drawing/2014/main" id="{69ED3F64-EF43-9544-8660-1864EDD4228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36D7664-66C2-024A-9A2B-35A15D604E0A}"/>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275226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4D8C05-AE5B-5043-B51F-E17B5A239CA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2A05630-BCA5-FB4D-93C6-6CCEFF91E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CC79D7D5-188C-C848-922B-50B7130FB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0B780048-F870-0F4D-9044-5C5CD80A98E7}"/>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6" name="Alt Bilgi Yer Tutucusu 5">
            <a:extLst>
              <a:ext uri="{FF2B5EF4-FFF2-40B4-BE49-F238E27FC236}">
                <a16:creationId xmlns:a16="http://schemas.microsoft.com/office/drawing/2014/main" id="{BB7390C5-DFC9-7A45-85CE-FB39A2FB001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E7FF04-7CB0-AD4B-9462-BF3048831855}"/>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294632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EF237A-109B-DC44-8922-3C489C977E6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BB65A28-36D0-EB46-811D-7BA9C06A2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F2CF031-4BC0-4347-A6F3-1474745F9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EF39CD7A-F87F-944C-8E71-5C710BC64EF7}"/>
              </a:ext>
            </a:extLst>
          </p:cNvPr>
          <p:cNvSpPr>
            <a:spLocks noGrp="1"/>
          </p:cNvSpPr>
          <p:nvPr>
            <p:ph type="dt" sz="half" idx="10"/>
          </p:nvPr>
        </p:nvSpPr>
        <p:spPr/>
        <p:txBody>
          <a:bodyPr/>
          <a:lstStyle/>
          <a:p>
            <a:fld id="{6ABF19CE-2A48-CC4E-96C9-E975C7B3A9D6}" type="datetimeFigureOut">
              <a:rPr lang="tr-TR" smtClean="0"/>
              <a:pPr/>
              <a:t>9.08.2022</a:t>
            </a:fld>
            <a:endParaRPr lang="tr-TR"/>
          </a:p>
        </p:txBody>
      </p:sp>
      <p:sp>
        <p:nvSpPr>
          <p:cNvPr id="6" name="Alt Bilgi Yer Tutucusu 5">
            <a:extLst>
              <a:ext uri="{FF2B5EF4-FFF2-40B4-BE49-F238E27FC236}">
                <a16:creationId xmlns:a16="http://schemas.microsoft.com/office/drawing/2014/main" id="{1D6C2C55-1133-F44A-8F59-CEC5F6DD8C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AF29D45-8CF8-0442-9C5B-FE89F87E914C}"/>
              </a:ext>
            </a:extLst>
          </p:cNvPr>
          <p:cNvSpPr>
            <a:spLocks noGrp="1"/>
          </p:cNvSpPr>
          <p:nvPr>
            <p:ph type="sldNum" sz="quarter" idx="12"/>
          </p:nvPr>
        </p:nvSpPr>
        <p:spPr/>
        <p:txBody>
          <a:bodyPr/>
          <a:lstStyle/>
          <a:p>
            <a:fld id="{75ACC0BF-678E-E747-8208-96FC31BB3AD5}" type="slidenum">
              <a:rPr lang="tr-TR" smtClean="0"/>
              <a:pPr/>
              <a:t>‹#›</a:t>
            </a:fld>
            <a:endParaRPr lang="tr-TR"/>
          </a:p>
        </p:txBody>
      </p:sp>
    </p:spTree>
    <p:extLst>
      <p:ext uri="{BB962C8B-B14F-4D97-AF65-F5344CB8AC3E}">
        <p14:creationId xmlns:p14="http://schemas.microsoft.com/office/powerpoint/2010/main" val="239320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BAACDDB-1B03-4742-ADD0-B85A85BF2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6B376DE-4DB4-3649-9DDC-A2F004957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91055BF-FF7F-A54F-BDF1-6FA7ED3A67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F19CE-2A48-CC4E-96C9-E975C7B3A9D6}" type="datetimeFigureOut">
              <a:rPr lang="tr-TR" smtClean="0"/>
              <a:pPr/>
              <a:t>9.08.2022</a:t>
            </a:fld>
            <a:endParaRPr lang="tr-TR"/>
          </a:p>
        </p:txBody>
      </p:sp>
      <p:sp>
        <p:nvSpPr>
          <p:cNvPr id="5" name="Alt Bilgi Yer Tutucusu 4">
            <a:extLst>
              <a:ext uri="{FF2B5EF4-FFF2-40B4-BE49-F238E27FC236}">
                <a16:creationId xmlns:a16="http://schemas.microsoft.com/office/drawing/2014/main" id="{83F706AE-2DD6-444A-9FA8-F2E30996C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F990024-CCCC-C944-902B-F5A57AD4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CC0BF-678E-E747-8208-96FC31BB3AD5}" type="slidenum">
              <a:rPr lang="tr-TR" smtClean="0"/>
              <a:pPr/>
              <a:t>‹#›</a:t>
            </a:fld>
            <a:endParaRPr lang="tr-TR"/>
          </a:p>
        </p:txBody>
      </p:sp>
    </p:spTree>
    <p:extLst>
      <p:ext uri="{BB962C8B-B14F-4D97-AF65-F5344CB8AC3E}">
        <p14:creationId xmlns:p14="http://schemas.microsoft.com/office/powerpoint/2010/main" val="291407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2454B7C-D80B-9141-A39D-949BBCC1E65A}"/>
              </a:ext>
            </a:extLst>
          </p:cNvPr>
          <p:cNvSpPr/>
          <p:nvPr/>
        </p:nvSpPr>
        <p:spPr>
          <a:xfrm>
            <a:off x="0" y="6440556"/>
            <a:ext cx="12192000" cy="417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p>
        </p:txBody>
      </p:sp>
      <p:cxnSp>
        <p:nvCxnSpPr>
          <p:cNvPr id="6" name="Düz Bağlayıcı 5">
            <a:extLst>
              <a:ext uri="{FF2B5EF4-FFF2-40B4-BE49-F238E27FC236}">
                <a16:creationId xmlns:a16="http://schemas.microsoft.com/office/drawing/2014/main" id="{14BF67AA-D3C7-9348-BA50-E7C2841988AB}"/>
              </a:ext>
            </a:extLst>
          </p:cNvPr>
          <p:cNvCxnSpPr>
            <a:cxnSpLocks/>
          </p:cNvCxnSpPr>
          <p:nvPr/>
        </p:nvCxnSpPr>
        <p:spPr>
          <a:xfrm>
            <a:off x="639416" y="4428953"/>
            <a:ext cx="1091316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10" name="Alt Başlık 4">
            <a:extLst>
              <a:ext uri="{FF2B5EF4-FFF2-40B4-BE49-F238E27FC236}">
                <a16:creationId xmlns:a16="http://schemas.microsoft.com/office/drawing/2014/main" id="{917626B9-24E6-E247-BDF6-8C6F0200A6E2}"/>
              </a:ext>
            </a:extLst>
          </p:cNvPr>
          <p:cNvSpPr txBox="1">
            <a:spLocks noGrp="1"/>
          </p:cNvSpPr>
          <p:nvPr>
            <p:ph type="subTitle" idx="1"/>
          </p:nvPr>
        </p:nvSpPr>
        <p:spPr>
          <a:xfrm>
            <a:off x="1087472" y="2807343"/>
            <a:ext cx="9144000" cy="1231619"/>
          </a:xfrm>
          <a:prstGeom prst="rect">
            <a:avLst/>
          </a:prstGeom>
          <a:noFill/>
        </p:spPr>
        <p:txBody>
          <a:bodyPr wrap="square" rtlCol="0" anchor="ctr">
            <a:spAutoFit/>
          </a:bodyPr>
          <a:lstStyle/>
          <a:p>
            <a:pPr algn="l" fontAlgn="ctr"/>
            <a:r>
              <a:rPr lang="tr-TR" sz="3600" b="1" dirty="0">
                <a:solidFill>
                  <a:schemeClr val="accent1"/>
                </a:solidFill>
              </a:rPr>
              <a:t>ÇOCUKLARDA OLUMLU DAVRANIŞ </a:t>
            </a:r>
          </a:p>
          <a:p>
            <a:pPr algn="l" fontAlgn="ctr"/>
            <a:r>
              <a:rPr lang="tr-TR" sz="3600" b="1" dirty="0">
                <a:solidFill>
                  <a:schemeClr val="accent1"/>
                </a:solidFill>
              </a:rPr>
              <a:t>GELİŞTİRME</a:t>
            </a:r>
            <a:endParaRPr lang="tr-TR" b="1" dirty="0">
              <a:solidFill>
                <a:srgbClr val="002060"/>
              </a:solidFill>
            </a:endParaRPr>
          </a:p>
        </p:txBody>
      </p:sp>
    </p:spTree>
    <p:extLst>
      <p:ext uri="{BB962C8B-B14F-4D97-AF65-F5344CB8AC3E}">
        <p14:creationId xmlns:p14="http://schemas.microsoft.com/office/powerpoint/2010/main" val="124300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1754326"/>
          </a:xfrm>
          <a:prstGeom prst="rect">
            <a:avLst/>
          </a:prstGeom>
          <a:noFill/>
        </p:spPr>
        <p:txBody>
          <a:bodyPr wrap="square" rtlCol="0">
            <a:spAutoFit/>
          </a:bodyPr>
          <a:lstStyle/>
          <a:p>
            <a:r>
              <a:rPr lang="tr-TR" sz="3600" b="1" dirty="0">
                <a:solidFill>
                  <a:schemeClr val="bg1"/>
                </a:solidFill>
              </a:rPr>
              <a:t>Seçenekler Sunun</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1426"/>
            <a:ext cx="6309468" cy="3416320"/>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accent1">
                    <a:lumMod val="50000"/>
                  </a:schemeClr>
                </a:solidFill>
              </a:rPr>
              <a:t>Çocuklar da yetişkinler gibi hayatlarında kontrol sahibi olmak isterler. Bu sebeple katı kurallar koymak yerine sizin için de makul olabilecek seçenekler yaratabilirsiniz. </a:t>
            </a:r>
          </a:p>
          <a:p>
            <a:pPr marL="285750" indent="-285750">
              <a:buFont typeface="Arial" panose="020B0604020202020204" pitchFamily="34" charset="0"/>
              <a:buChar char="•"/>
            </a:pPr>
            <a:r>
              <a:rPr lang="tr-TR" dirty="0">
                <a:solidFill>
                  <a:schemeClr val="accent1">
                    <a:lumMod val="50000"/>
                  </a:schemeClr>
                </a:solidFill>
              </a:rPr>
              <a:t>“Uyumak istiyor musun?” yerine, “Şimdi mi, yoksa on dakika sonra mı yatmak istersin?” gibi. Böylece çocuğunuz hem biraz kontrol hissetmiş olur, hem de onu yatmaya kolayca ikna etmiş olursunuz.</a:t>
            </a:r>
          </a:p>
          <a:p>
            <a:pPr marL="285750" indent="-285750">
              <a:buFont typeface="Arial" panose="020B0604020202020204" pitchFamily="34" charset="0"/>
              <a:buChar char="•"/>
            </a:pPr>
            <a:r>
              <a:rPr lang="tr-TR" dirty="0">
                <a:solidFill>
                  <a:schemeClr val="accent1">
                    <a:lumMod val="50000"/>
                  </a:schemeClr>
                </a:solidFill>
              </a:rPr>
              <a:t>Çocuğunuzun hayatında son söz size aitmiş onun söz hakkı yokmuş gibi davranırsanız sizinle inatlaşabilir ve olumsuz davranışlar sergileyebilirler. Bu sebeple onların da söz hakkına sahip olduğunu hissettirin ve belli sınırlar çerçevesinde seçenekler sunarak onun karar vermesini sağlayın.</a:t>
            </a:r>
          </a:p>
        </p:txBody>
      </p:sp>
    </p:spTree>
    <p:extLst>
      <p:ext uri="{BB962C8B-B14F-4D97-AF65-F5344CB8AC3E}">
        <p14:creationId xmlns:p14="http://schemas.microsoft.com/office/powerpoint/2010/main" val="66711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2862322"/>
          </a:xfrm>
          <a:prstGeom prst="rect">
            <a:avLst/>
          </a:prstGeom>
          <a:noFill/>
        </p:spPr>
        <p:txBody>
          <a:bodyPr wrap="square" rtlCol="0">
            <a:spAutoFit/>
          </a:bodyPr>
          <a:lstStyle/>
          <a:p>
            <a:r>
              <a:rPr lang="tr-TR" sz="3600" b="1" dirty="0">
                <a:solidFill>
                  <a:schemeClr val="bg1"/>
                </a:solidFill>
              </a:rPr>
              <a:t>Cevabını Bildiğiniz Sorular Sormayın</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1426"/>
            <a:ext cx="6309468" cy="2585323"/>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accent1">
                    <a:lumMod val="50000"/>
                  </a:schemeClr>
                </a:solidFill>
              </a:rPr>
              <a:t>Gerçekten bir karar vermesini istemediğiniz zaman ona soru sormayın. </a:t>
            </a:r>
          </a:p>
          <a:p>
            <a:pPr marL="285750" indent="-285750">
              <a:buFont typeface="Arial" panose="020B0604020202020204" pitchFamily="34" charset="0"/>
              <a:buChar char="•"/>
            </a:pPr>
            <a:r>
              <a:rPr lang="tr-TR" dirty="0">
                <a:solidFill>
                  <a:schemeClr val="accent1">
                    <a:lumMod val="50000"/>
                  </a:schemeClr>
                </a:solidFill>
              </a:rPr>
              <a:t>Sorular çocuğunuza hayır deme fırsatı verir. “Oyuncaklarını toplamak ister misin?”, “Uyumak ister misin?” Bir düşünün; siz çocuk olsaydınız bu sorulara cevabınız kesinlikle hayır olacaktı. </a:t>
            </a:r>
          </a:p>
          <a:p>
            <a:pPr marL="285750" indent="-285750">
              <a:buFont typeface="Arial" panose="020B0604020202020204" pitchFamily="34" charset="0"/>
              <a:buChar char="•"/>
            </a:pPr>
            <a:r>
              <a:rPr lang="tr-TR" dirty="0">
                <a:solidFill>
                  <a:schemeClr val="accent1">
                    <a:lumMod val="50000"/>
                  </a:schemeClr>
                </a:solidFill>
              </a:rPr>
              <a:t>O zaman çocuğunuzun cevabına uymaktan ya da emir vermekten başka çareniz kalmayacaktır. </a:t>
            </a:r>
          </a:p>
          <a:p>
            <a:pPr marL="285750" indent="-285750">
              <a:buFont typeface="Arial" panose="020B0604020202020204" pitchFamily="34" charset="0"/>
              <a:buChar char="•"/>
            </a:pPr>
            <a:r>
              <a:rPr lang="tr-TR" dirty="0">
                <a:solidFill>
                  <a:schemeClr val="accent1">
                    <a:lumMod val="50000"/>
                  </a:schemeClr>
                </a:solidFill>
              </a:rPr>
              <a:t>Eğer çocuğunuzun seçim hakkı yoksa, ona böyle bir hak vermeyin. İsteklerinizi soru olarak değil, istek olarak belirtin. </a:t>
            </a:r>
          </a:p>
        </p:txBody>
      </p:sp>
    </p:spTree>
    <p:extLst>
      <p:ext uri="{BB962C8B-B14F-4D97-AF65-F5344CB8AC3E}">
        <p14:creationId xmlns:p14="http://schemas.microsoft.com/office/powerpoint/2010/main" val="38013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1754326"/>
          </a:xfrm>
          <a:prstGeom prst="rect">
            <a:avLst/>
          </a:prstGeom>
          <a:noFill/>
        </p:spPr>
        <p:txBody>
          <a:bodyPr wrap="square" rtlCol="0">
            <a:spAutoFit/>
          </a:bodyPr>
          <a:lstStyle/>
          <a:p>
            <a:r>
              <a:rPr lang="tr-TR" sz="3600" b="1" dirty="0">
                <a:solidFill>
                  <a:schemeClr val="bg1"/>
                </a:solidFill>
              </a:rPr>
              <a:t>Ceza Uzun Vadede İşe Yaramaz!</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1426"/>
            <a:ext cx="6309468" cy="2308324"/>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accent1">
                    <a:lumMod val="50000"/>
                  </a:schemeClr>
                </a:solidFill>
              </a:rPr>
              <a:t>Ceza vermek kızgınlık anında çözüm sağlamış gibi gözükebilir fakat uzun vadede o davranışı yok etmez ve doğru davranışı öğretmez. </a:t>
            </a:r>
          </a:p>
          <a:p>
            <a:pPr marL="285750" indent="-285750">
              <a:buFont typeface="Arial" panose="020B0604020202020204" pitchFamily="34" charset="0"/>
              <a:buChar char="•"/>
            </a:pPr>
            <a:r>
              <a:rPr lang="tr-TR" dirty="0">
                <a:solidFill>
                  <a:schemeClr val="accent1">
                    <a:lumMod val="50000"/>
                  </a:schemeClr>
                </a:solidFill>
              </a:rPr>
              <a:t>Ona kendi kendine giyinmeyi, telefonda nasıl konuşacağını, markette nasıl davranacağını ve benzeri pek çok şey öğretmek zorundasınız. Bu oldukça korkutucu görünebilir. </a:t>
            </a:r>
          </a:p>
          <a:p>
            <a:pPr marL="285750" indent="-285750">
              <a:buFont typeface="Arial" panose="020B0604020202020204" pitchFamily="34" charset="0"/>
              <a:buChar char="•"/>
            </a:pPr>
            <a:r>
              <a:rPr lang="tr-TR" b="1" dirty="0">
                <a:solidFill>
                  <a:schemeClr val="accent1">
                    <a:lumMod val="50000"/>
                  </a:schemeClr>
                </a:solidFill>
              </a:rPr>
              <a:t>Ama ceza ona ne yapması gerektiğini değil, sadece ne yapmaması gerektiğini öğretir. </a:t>
            </a:r>
          </a:p>
        </p:txBody>
      </p:sp>
    </p:spTree>
    <p:extLst>
      <p:ext uri="{BB962C8B-B14F-4D97-AF65-F5344CB8AC3E}">
        <p14:creationId xmlns:p14="http://schemas.microsoft.com/office/powerpoint/2010/main" val="348400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2862322"/>
          </a:xfrm>
          <a:prstGeom prst="rect">
            <a:avLst/>
          </a:prstGeom>
          <a:noFill/>
        </p:spPr>
        <p:txBody>
          <a:bodyPr wrap="square" rtlCol="0">
            <a:spAutoFit/>
          </a:bodyPr>
          <a:lstStyle/>
          <a:p>
            <a:r>
              <a:rPr lang="tr-TR" sz="3600" b="1" dirty="0">
                <a:solidFill>
                  <a:schemeClr val="bg1"/>
                </a:solidFill>
              </a:rPr>
              <a:t>Ceza Yerine Mahrum Bırakma Yöntemini Uygulayın</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1426"/>
            <a:ext cx="6309468" cy="2308324"/>
          </a:xfrm>
          <a:prstGeom prst="rect">
            <a:avLst/>
          </a:prstGeom>
          <a:noFill/>
        </p:spPr>
        <p:txBody>
          <a:bodyPr wrap="square" rtlCol="0">
            <a:spAutoFit/>
          </a:bodyPr>
          <a:lstStyle/>
          <a:p>
            <a:pPr marL="285750" indent="-285750">
              <a:buFont typeface="Arial" panose="020B0604020202020204" pitchFamily="34" charset="0"/>
              <a:buChar char="•"/>
            </a:pPr>
            <a:r>
              <a:rPr lang="tr-TR" b="1" dirty="0">
                <a:solidFill>
                  <a:schemeClr val="accent1">
                    <a:lumMod val="50000"/>
                  </a:schemeClr>
                </a:solidFill>
              </a:rPr>
              <a:t>Örneğin; “Yemek yerine gofret yemeyi seçemezsin, eğer gofret yemek istiyorsan önce yemeğini yemelisin,” </a:t>
            </a:r>
            <a:r>
              <a:rPr lang="tr-TR" dirty="0">
                <a:solidFill>
                  <a:schemeClr val="accent1">
                    <a:lumMod val="50000"/>
                  </a:schemeClr>
                </a:solidFill>
              </a:rPr>
              <a:t>gibi ya da “tablette oyun oynamak istiyorsan, önce okul ödevlerini bitirmen gerekli,” gibi </a:t>
            </a:r>
          </a:p>
          <a:p>
            <a:pPr marL="285750" indent="-285750">
              <a:buFont typeface="Arial" panose="020B0604020202020204" pitchFamily="34" charset="0"/>
              <a:buChar char="•"/>
            </a:pPr>
            <a:r>
              <a:rPr lang="tr-TR" dirty="0">
                <a:solidFill>
                  <a:schemeClr val="accent1">
                    <a:lumMod val="50000"/>
                  </a:schemeClr>
                </a:solidFill>
              </a:rPr>
              <a:t>Bu şekilde ceza yerine, ödülden mahrum bırakma yöntemiyle çocuğunuzun olumlu davranışı gerçekleştirmesi için ona fırsat yaratmış olursunuz. Bu noktada kararlı olmanız, çocuğunuzun ısrarlarına dayanabilmeniz ve kuralda sabit kalmanız önemlidir. </a:t>
            </a:r>
          </a:p>
        </p:txBody>
      </p:sp>
    </p:spTree>
    <p:extLst>
      <p:ext uri="{BB962C8B-B14F-4D97-AF65-F5344CB8AC3E}">
        <p14:creationId xmlns:p14="http://schemas.microsoft.com/office/powerpoint/2010/main" val="207571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4093428"/>
          </a:xfrm>
          <a:prstGeom prst="rect">
            <a:avLst/>
          </a:prstGeom>
          <a:noFill/>
        </p:spPr>
        <p:txBody>
          <a:bodyPr wrap="square" rtlCol="0">
            <a:spAutoFit/>
          </a:bodyPr>
          <a:lstStyle/>
          <a:p>
            <a:r>
              <a:rPr lang="tr-TR" sz="2800" b="1" dirty="0">
                <a:solidFill>
                  <a:schemeClr val="bg1"/>
                </a:solidFill>
              </a:rPr>
              <a:t>Öfkenin Normal Bir Duygu Olduğunu ve Öfke İle Baş Etme Yöntemlerini Ona Anlatın</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90590" y="2071426"/>
            <a:ext cx="5969562" cy="1631216"/>
          </a:xfrm>
          <a:prstGeom prst="rect">
            <a:avLst/>
          </a:prstGeom>
          <a:noFill/>
        </p:spPr>
        <p:txBody>
          <a:bodyPr wrap="square" rtlCol="0">
            <a:spAutoFit/>
          </a:bodyPr>
          <a:lstStyle/>
          <a:p>
            <a:pPr marL="285750" indent="-285750">
              <a:buFont typeface="Arial" panose="020B0604020202020204" pitchFamily="34" charset="0"/>
              <a:buChar char="•"/>
            </a:pPr>
            <a:r>
              <a:rPr lang="tr-TR" sz="2000" dirty="0">
                <a:solidFill>
                  <a:schemeClr val="accent1">
                    <a:lumMod val="50000"/>
                  </a:schemeClr>
                </a:solidFill>
              </a:rPr>
              <a:t>Nefes egzersizleri yapabilirsiniz birlikte. </a:t>
            </a:r>
          </a:p>
          <a:p>
            <a:pPr marL="285750" indent="-285750">
              <a:buFont typeface="Arial" panose="020B0604020202020204" pitchFamily="34" charset="0"/>
              <a:buChar char="•"/>
            </a:pPr>
            <a:r>
              <a:rPr lang="tr-TR" sz="2000" dirty="0">
                <a:solidFill>
                  <a:schemeClr val="accent1">
                    <a:lumMod val="50000"/>
                  </a:schemeClr>
                </a:solidFill>
              </a:rPr>
              <a:t>10’dan geriye doğru sayma yöntemiyle ona sarılarak öfkeli olduğunda sakinleşmesini sağlayabilirsiniz. Bu şekilde ne kendine ne etrafına zarar veremeyeceği anlatılabilir. </a:t>
            </a:r>
          </a:p>
        </p:txBody>
      </p:sp>
    </p:spTree>
    <p:extLst>
      <p:ext uri="{BB962C8B-B14F-4D97-AF65-F5344CB8AC3E}">
        <p14:creationId xmlns:p14="http://schemas.microsoft.com/office/powerpoint/2010/main" val="419408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3085" y="2085452"/>
            <a:ext cx="2897123" cy="1754326"/>
          </a:xfrm>
          <a:prstGeom prst="rect">
            <a:avLst/>
          </a:prstGeom>
          <a:noFill/>
        </p:spPr>
        <p:txBody>
          <a:bodyPr wrap="square" rtlCol="0">
            <a:spAutoFit/>
          </a:bodyPr>
          <a:lstStyle/>
          <a:p>
            <a:r>
              <a:rPr lang="tr-TR" sz="3600" b="1" dirty="0">
                <a:solidFill>
                  <a:schemeClr val="bg1"/>
                </a:solidFill>
              </a:rPr>
              <a:t>Asla </a:t>
            </a:r>
          </a:p>
          <a:p>
            <a:r>
              <a:rPr lang="tr-TR" sz="3600" b="1" dirty="0">
                <a:solidFill>
                  <a:schemeClr val="bg1"/>
                </a:solidFill>
              </a:rPr>
              <a:t>Şiddete Başvurmayın!</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1426"/>
            <a:ext cx="6309468" cy="2031325"/>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accent1">
                    <a:lumMod val="50000"/>
                  </a:schemeClr>
                </a:solidFill>
              </a:rPr>
              <a:t>Çocuğunuza olumsuz davranışından ötürü şiddet uyguladığınızda ona, vurmanın bazen doğal olduğunu ve birinin istemediğimiz bir şey yapmasını engellemede etkili olduğunu öğretmiş olursunuz. </a:t>
            </a:r>
          </a:p>
          <a:p>
            <a:pPr marL="285750" indent="-285750">
              <a:buFont typeface="Arial" panose="020B0604020202020204" pitchFamily="34" charset="0"/>
              <a:buChar char="•"/>
            </a:pPr>
            <a:r>
              <a:rPr lang="tr-TR" dirty="0">
                <a:solidFill>
                  <a:schemeClr val="accent1">
                    <a:lumMod val="50000"/>
                  </a:schemeClr>
                </a:solidFill>
              </a:rPr>
              <a:t>Çocuğunuzun benlik saygısının düşmesine sebep olursunuz. </a:t>
            </a:r>
          </a:p>
          <a:p>
            <a:pPr marL="285750" indent="-285750">
              <a:buFont typeface="Arial" panose="020B0604020202020204" pitchFamily="34" charset="0"/>
              <a:buChar char="•"/>
            </a:pPr>
            <a:r>
              <a:rPr lang="tr-TR" dirty="0">
                <a:solidFill>
                  <a:schemeClr val="accent1">
                    <a:lumMod val="50000"/>
                  </a:schemeClr>
                </a:solidFill>
              </a:rPr>
              <a:t>Aynı zamanda çocuğunuzun sığınacağı bir liman olmaktan çıkar aranıza duvarlar örmüş olursunuz. </a:t>
            </a:r>
          </a:p>
        </p:txBody>
      </p:sp>
    </p:spTree>
    <p:extLst>
      <p:ext uri="{BB962C8B-B14F-4D97-AF65-F5344CB8AC3E}">
        <p14:creationId xmlns:p14="http://schemas.microsoft.com/office/powerpoint/2010/main" val="353664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3085" y="2085452"/>
            <a:ext cx="2897123" cy="2308324"/>
          </a:xfrm>
          <a:prstGeom prst="rect">
            <a:avLst/>
          </a:prstGeom>
          <a:noFill/>
        </p:spPr>
        <p:txBody>
          <a:bodyPr wrap="square" rtlCol="0">
            <a:spAutoFit/>
          </a:bodyPr>
          <a:lstStyle/>
          <a:p>
            <a:r>
              <a:rPr lang="tr-TR" sz="3600" b="1" dirty="0">
                <a:solidFill>
                  <a:schemeClr val="bg1"/>
                </a:solidFill>
              </a:rPr>
              <a:t>Çocuklarda Davranış ve Uyum Bozuklukları</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1426"/>
            <a:ext cx="6309468" cy="2185214"/>
          </a:xfrm>
          <a:prstGeom prst="rect">
            <a:avLst/>
          </a:prstGeom>
          <a:noFill/>
        </p:spPr>
        <p:txBody>
          <a:bodyPr wrap="square" rtlCol="0">
            <a:spAutoFit/>
          </a:bodyPr>
          <a:lstStyle/>
          <a:p>
            <a:pPr>
              <a:lnSpc>
                <a:spcPct val="150000"/>
              </a:lnSpc>
            </a:pPr>
            <a:r>
              <a:rPr lang="tr-TR" sz="2400" dirty="0">
                <a:solidFill>
                  <a:schemeClr val="accent1">
                    <a:lumMod val="50000"/>
                  </a:schemeClr>
                </a:solidFill>
              </a:rPr>
              <a:t>Davranış ve uyum bozukluğu nedir?</a:t>
            </a:r>
          </a:p>
          <a:p>
            <a:pPr marL="285750" indent="-285750">
              <a:buFont typeface="Arial" panose="020B0604020202020204" pitchFamily="34" charset="0"/>
              <a:buChar char="•"/>
            </a:pPr>
            <a:r>
              <a:rPr lang="tr-TR" sz="2000" dirty="0">
                <a:solidFill>
                  <a:schemeClr val="accent1">
                    <a:lumMod val="50000"/>
                  </a:schemeClr>
                </a:solidFill>
              </a:rPr>
              <a:t>Gelişim evrelerinin getirdiği doğal zorluklara yakın çevrenin olumsuz etkileri katıldığında, çocukta bunlara tepki olarak çoğunlukla duygusal düzeyde bozukluklar  görülebilir. Bu olumsuz tepkilere </a:t>
            </a:r>
            <a:r>
              <a:rPr lang="tr-TR" sz="2000" b="1" dirty="0">
                <a:solidFill>
                  <a:schemeClr val="accent1">
                    <a:lumMod val="50000"/>
                  </a:schemeClr>
                </a:solidFill>
              </a:rPr>
              <a:t>uyum ve davranış bozuklukları </a:t>
            </a:r>
            <a:r>
              <a:rPr lang="tr-TR" sz="2000" dirty="0">
                <a:solidFill>
                  <a:schemeClr val="accent1">
                    <a:lumMod val="50000"/>
                  </a:schemeClr>
                </a:solidFill>
              </a:rPr>
              <a:t>denir. </a:t>
            </a:r>
          </a:p>
        </p:txBody>
      </p:sp>
    </p:spTree>
    <p:extLst>
      <p:ext uri="{BB962C8B-B14F-4D97-AF65-F5344CB8AC3E}">
        <p14:creationId xmlns:p14="http://schemas.microsoft.com/office/powerpoint/2010/main" val="180505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1001569" y="2053758"/>
            <a:ext cx="2340155" cy="1754326"/>
          </a:xfrm>
          <a:prstGeom prst="rect">
            <a:avLst/>
          </a:prstGeom>
          <a:noFill/>
        </p:spPr>
        <p:txBody>
          <a:bodyPr wrap="square" rtlCol="0">
            <a:spAutoFit/>
          </a:bodyPr>
          <a:lstStyle/>
          <a:p>
            <a:r>
              <a:rPr lang="tr-TR" sz="3600" b="1" dirty="0">
                <a:solidFill>
                  <a:schemeClr val="bg1"/>
                </a:solidFill>
              </a:rPr>
              <a:t>Olumlu Çevre Nedir?</a:t>
            </a:r>
          </a:p>
        </p:txBody>
      </p:sp>
      <p:graphicFrame>
        <p:nvGraphicFramePr>
          <p:cNvPr id="2" name="Diagram 1">
            <a:extLst>
              <a:ext uri="{FF2B5EF4-FFF2-40B4-BE49-F238E27FC236}">
                <a16:creationId xmlns:a16="http://schemas.microsoft.com/office/drawing/2014/main" id="{C5DD778E-2431-4F20-B890-B58D5BCB1DF8}"/>
              </a:ext>
            </a:extLst>
          </p:cNvPr>
          <p:cNvGraphicFramePr/>
          <p:nvPr>
            <p:extLst>
              <p:ext uri="{D42A27DB-BD31-4B8C-83A1-F6EECF244321}">
                <p14:modId xmlns:p14="http://schemas.microsoft.com/office/powerpoint/2010/main" val="929330559"/>
              </p:ext>
            </p:extLst>
          </p:nvPr>
        </p:nvGraphicFramePr>
        <p:xfrm>
          <a:off x="4879794" y="1763284"/>
          <a:ext cx="6093006" cy="3578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90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2369880"/>
          </a:xfrm>
          <a:prstGeom prst="rect">
            <a:avLst/>
          </a:prstGeom>
          <a:noFill/>
        </p:spPr>
        <p:txBody>
          <a:bodyPr wrap="square" rtlCol="0">
            <a:spAutoFit/>
          </a:bodyPr>
          <a:lstStyle/>
          <a:p>
            <a:r>
              <a:rPr lang="tr-TR" sz="2800" b="1" dirty="0">
                <a:solidFill>
                  <a:schemeClr val="bg1"/>
                </a:solidFill>
              </a:rPr>
              <a:t>Davranış ve Uyum Bozukluğunu Nasıl Anlarım?</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90590" y="2071426"/>
            <a:ext cx="6344466" cy="2862322"/>
          </a:xfrm>
          <a:prstGeom prst="rect">
            <a:avLst/>
          </a:prstGeom>
          <a:noFill/>
        </p:spPr>
        <p:txBody>
          <a:bodyPr wrap="square" rtlCol="0">
            <a:spAutoFit/>
          </a:bodyPr>
          <a:lstStyle/>
          <a:p>
            <a:pPr marL="285750" indent="-285750">
              <a:buFont typeface="Arial" panose="020B0604020202020204" pitchFamily="34" charset="0"/>
              <a:buChar char="•"/>
            </a:pPr>
            <a:r>
              <a:rPr lang="tr-TR" sz="2000" dirty="0">
                <a:solidFill>
                  <a:schemeClr val="accent1">
                    <a:lumMod val="50000"/>
                  </a:schemeClr>
                </a:solidFill>
              </a:rPr>
              <a:t>Öncelikli olarak yaşına uygun olup olmamasına dikkat edilmelidir. Yani bir davranışa davranış bozukluğu diyebilmemiz için gelişim dönemine özgü davranışların dışında olmalı. </a:t>
            </a:r>
          </a:p>
          <a:p>
            <a:pPr marL="285750" indent="-285750">
              <a:buFont typeface="Arial" panose="020B0604020202020204" pitchFamily="34" charset="0"/>
              <a:buChar char="•"/>
            </a:pPr>
            <a:r>
              <a:rPr lang="tr-TR" sz="2000" dirty="0">
                <a:solidFill>
                  <a:schemeClr val="accent1">
                    <a:lumMod val="50000"/>
                  </a:schemeClr>
                </a:solidFill>
              </a:rPr>
              <a:t>Bir diğer ölçüt iste davranışın </a:t>
            </a:r>
            <a:r>
              <a:rPr lang="tr-TR" sz="2000" b="1" dirty="0">
                <a:solidFill>
                  <a:schemeClr val="accent1">
                    <a:lumMod val="50000"/>
                  </a:schemeClr>
                </a:solidFill>
              </a:rPr>
              <a:t>yoğunluğudur</a:t>
            </a:r>
            <a:r>
              <a:rPr lang="tr-TR" sz="2000" dirty="0">
                <a:solidFill>
                  <a:schemeClr val="accent1">
                    <a:lumMod val="50000"/>
                  </a:schemeClr>
                </a:solidFill>
              </a:rPr>
              <a:t>. Ortaya çıkan duygu ve davranışın </a:t>
            </a:r>
            <a:r>
              <a:rPr lang="tr-TR" sz="2000" b="1" dirty="0">
                <a:solidFill>
                  <a:schemeClr val="accent1">
                    <a:lumMod val="50000"/>
                  </a:schemeClr>
                </a:solidFill>
              </a:rPr>
              <a:t>şiddetinin normalinden fazla olması gerekir</a:t>
            </a:r>
            <a:r>
              <a:rPr lang="tr-TR" sz="2000" dirty="0">
                <a:solidFill>
                  <a:schemeClr val="accent1">
                    <a:lumMod val="50000"/>
                  </a:schemeClr>
                </a:solidFill>
              </a:rPr>
              <a:t>. Ve davranışın sürekliliği de ölçütlerden biridir. Davranışın uzun zamandan beri ısrarlı bir şekilde devam ettirilmesi gerekir</a:t>
            </a:r>
          </a:p>
        </p:txBody>
      </p:sp>
    </p:spTree>
    <p:extLst>
      <p:ext uri="{BB962C8B-B14F-4D97-AF65-F5344CB8AC3E}">
        <p14:creationId xmlns:p14="http://schemas.microsoft.com/office/powerpoint/2010/main" val="85407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3085" y="2085452"/>
            <a:ext cx="2897123" cy="1200329"/>
          </a:xfrm>
          <a:prstGeom prst="rect">
            <a:avLst/>
          </a:prstGeom>
          <a:noFill/>
        </p:spPr>
        <p:txBody>
          <a:bodyPr wrap="square" rtlCol="0">
            <a:spAutoFit/>
          </a:bodyPr>
          <a:lstStyle/>
          <a:p>
            <a:r>
              <a:rPr lang="tr-TR" sz="3600" b="1" dirty="0">
                <a:solidFill>
                  <a:schemeClr val="bg1"/>
                </a:solidFill>
              </a:rPr>
              <a:t>Parmak Emme</a:t>
            </a:r>
          </a:p>
        </p:txBody>
      </p:sp>
      <p:sp>
        <p:nvSpPr>
          <p:cNvPr id="10" name="TextBox 9">
            <a:extLst>
              <a:ext uri="{FF2B5EF4-FFF2-40B4-BE49-F238E27FC236}">
                <a16:creationId xmlns:a16="http://schemas.microsoft.com/office/drawing/2014/main" id="{5EC90167-AB9F-1A4B-9E57-DC95942C427C}"/>
              </a:ext>
            </a:extLst>
          </p:cNvPr>
          <p:cNvSpPr txBox="1"/>
          <p:nvPr/>
        </p:nvSpPr>
        <p:spPr>
          <a:xfrm>
            <a:off x="4751370" y="2090172"/>
            <a:ext cx="3551382" cy="3170099"/>
          </a:xfrm>
          <a:prstGeom prst="rect">
            <a:avLst/>
          </a:prstGeom>
          <a:noFill/>
        </p:spPr>
        <p:txBody>
          <a:bodyPr wrap="square" rtlCol="0">
            <a:spAutoFit/>
          </a:bodyPr>
          <a:lstStyle/>
          <a:p>
            <a:r>
              <a:rPr lang="tr-TR" sz="2000" dirty="0">
                <a:solidFill>
                  <a:schemeClr val="accent1">
                    <a:lumMod val="50000"/>
                  </a:schemeClr>
                </a:solidFill>
              </a:rPr>
              <a:t>Bir yaşından veya sütten kesilmeden sonra devam eden parmak emme</a:t>
            </a:r>
            <a:r>
              <a:rPr lang="tr-TR" sz="2000" b="1" dirty="0">
                <a:solidFill>
                  <a:schemeClr val="accent1">
                    <a:lumMod val="50000"/>
                  </a:schemeClr>
                </a:solidFill>
              </a:rPr>
              <a:t>, anne-çocuk ilişkisindeki yetersizliğe ve güven duygusunun eksikliğine işaret eder. </a:t>
            </a:r>
            <a:r>
              <a:rPr lang="tr-TR" sz="2000" dirty="0">
                <a:solidFill>
                  <a:schemeClr val="accent1">
                    <a:lumMod val="50000"/>
                  </a:schemeClr>
                </a:solidFill>
              </a:rPr>
              <a:t>İleri yaşlarda ortaya çıkan parmak emme, daha ciddi ruhsal bozuklukların belirtisi sayıldığından, profesyonel yardım gerektirir</a:t>
            </a:r>
          </a:p>
        </p:txBody>
      </p:sp>
      <p:pic>
        <p:nvPicPr>
          <p:cNvPr id="5" name="Resim 3">
            <a:extLst>
              <a:ext uri="{FF2B5EF4-FFF2-40B4-BE49-F238E27FC236}">
                <a16:creationId xmlns:a16="http://schemas.microsoft.com/office/drawing/2014/main" id="{EB5B158A-2C96-4897-91A5-EF41B570B97E}"/>
              </a:ext>
            </a:extLst>
          </p:cNvPr>
          <p:cNvPicPr>
            <a:picLocks noChangeAspect="1"/>
          </p:cNvPicPr>
          <p:nvPr/>
        </p:nvPicPr>
        <p:blipFill>
          <a:blip r:embed="rId3"/>
          <a:stretch>
            <a:fillRect/>
          </a:stretch>
        </p:blipFill>
        <p:spPr>
          <a:xfrm>
            <a:off x="8734104" y="2085452"/>
            <a:ext cx="2915351" cy="3170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3995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2308324"/>
          </a:xfrm>
          <a:prstGeom prst="rect">
            <a:avLst/>
          </a:prstGeom>
          <a:noFill/>
        </p:spPr>
        <p:txBody>
          <a:bodyPr wrap="square" rtlCol="0">
            <a:spAutoFit/>
          </a:bodyPr>
          <a:lstStyle/>
          <a:p>
            <a:r>
              <a:rPr lang="tr-TR" sz="3600" b="1" dirty="0">
                <a:solidFill>
                  <a:schemeClr val="bg1"/>
                </a:solidFill>
              </a:rPr>
              <a:t>Çocuklarda Olumlu Davranış Geliştirme</a:t>
            </a:r>
          </a:p>
        </p:txBody>
      </p:sp>
      <p:sp>
        <p:nvSpPr>
          <p:cNvPr id="10" name="TextBox 9">
            <a:extLst>
              <a:ext uri="{FF2B5EF4-FFF2-40B4-BE49-F238E27FC236}">
                <a16:creationId xmlns:a16="http://schemas.microsoft.com/office/drawing/2014/main" id="{5EC90167-AB9F-1A4B-9E57-DC95942C427C}"/>
              </a:ext>
            </a:extLst>
          </p:cNvPr>
          <p:cNvSpPr txBox="1"/>
          <p:nvPr/>
        </p:nvSpPr>
        <p:spPr>
          <a:xfrm>
            <a:off x="4590180" y="2071426"/>
            <a:ext cx="6374238" cy="3416320"/>
          </a:xfrm>
          <a:prstGeom prst="rect">
            <a:avLst/>
          </a:prstGeom>
          <a:noFill/>
        </p:spPr>
        <p:txBody>
          <a:bodyPr wrap="square" rtlCol="0">
            <a:spAutoFit/>
          </a:bodyPr>
          <a:lstStyle/>
          <a:p>
            <a:pPr marL="342900" indent="-342900">
              <a:buFont typeface="Wingdings" panose="05000000000000000000" pitchFamily="2" charset="2"/>
              <a:buChar char="ü"/>
            </a:pPr>
            <a:r>
              <a:rPr lang="tr-TR" sz="2400" dirty="0">
                <a:solidFill>
                  <a:schemeClr val="accent1">
                    <a:lumMod val="50000"/>
                  </a:schemeClr>
                </a:solidFill>
              </a:rPr>
              <a:t>Olumlu davranış geliştirmede amaç çocukların, gençlerin istendik davranışlarının arttırılarak, problem davranışlarının azaltılmasını sağlamaktır. </a:t>
            </a:r>
          </a:p>
          <a:p>
            <a:pPr marL="342900" indent="-342900">
              <a:buFont typeface="Wingdings" panose="05000000000000000000" pitchFamily="2" charset="2"/>
              <a:buChar char="ü"/>
            </a:pPr>
            <a:r>
              <a:rPr lang="tr-TR" sz="2400" dirty="0">
                <a:solidFill>
                  <a:schemeClr val="accent1">
                    <a:lumMod val="50000"/>
                  </a:schemeClr>
                </a:solidFill>
              </a:rPr>
              <a:t>Bir okuldaki tüm eğitimcilerin çocuklarda hangi davranışları geliştirmek/ desteklemek istediklerine ve hangi davranışları kabul etmeyeceklerine dair ortak bir anlayışa sahip olmaları önemlidir. </a:t>
            </a:r>
          </a:p>
        </p:txBody>
      </p:sp>
    </p:spTree>
    <p:extLst>
      <p:ext uri="{BB962C8B-B14F-4D97-AF65-F5344CB8AC3E}">
        <p14:creationId xmlns:p14="http://schemas.microsoft.com/office/powerpoint/2010/main" val="3392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927124" y="2090172"/>
            <a:ext cx="2897123" cy="1200329"/>
          </a:xfrm>
          <a:prstGeom prst="rect">
            <a:avLst/>
          </a:prstGeom>
          <a:noFill/>
        </p:spPr>
        <p:txBody>
          <a:bodyPr wrap="square" rtlCol="0">
            <a:spAutoFit/>
          </a:bodyPr>
          <a:lstStyle/>
          <a:p>
            <a:r>
              <a:rPr lang="tr-TR" sz="3600" b="1" dirty="0">
                <a:solidFill>
                  <a:schemeClr val="bg1"/>
                </a:solidFill>
              </a:rPr>
              <a:t>Tırnak </a:t>
            </a:r>
          </a:p>
          <a:p>
            <a:r>
              <a:rPr lang="tr-TR" sz="3600" b="1" dirty="0">
                <a:solidFill>
                  <a:schemeClr val="bg1"/>
                </a:solidFill>
              </a:rPr>
              <a:t>Yeme</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20309" y="2095512"/>
            <a:ext cx="2830299" cy="3170099"/>
          </a:xfrm>
          <a:prstGeom prst="rect">
            <a:avLst/>
          </a:prstGeom>
          <a:noFill/>
        </p:spPr>
        <p:txBody>
          <a:bodyPr wrap="square" rtlCol="0">
            <a:spAutoFit/>
          </a:bodyPr>
          <a:lstStyle/>
          <a:p>
            <a:r>
              <a:rPr lang="tr-TR" sz="2000" dirty="0">
                <a:solidFill>
                  <a:schemeClr val="accent1">
                    <a:lumMod val="50000"/>
                  </a:schemeClr>
                </a:solidFill>
              </a:rPr>
              <a:t>Kızgınlığını, sıkıntısını, korkusunu rahatça dile getirmesine izin verilmeyen ve kızgınlığı ceza ile bastırılan çocuklar, saç koparmada olduğu gibi, tırnak yiyerek saldırganlık duygularını kendilerine yöneltirler.</a:t>
            </a:r>
          </a:p>
        </p:txBody>
      </p:sp>
      <p:pic>
        <p:nvPicPr>
          <p:cNvPr id="6" name="Resim 3">
            <a:extLst>
              <a:ext uri="{FF2B5EF4-FFF2-40B4-BE49-F238E27FC236}">
                <a16:creationId xmlns:a16="http://schemas.microsoft.com/office/drawing/2014/main" id="{B534312F-28EE-471C-8853-5DA10264C448}"/>
              </a:ext>
            </a:extLst>
          </p:cNvPr>
          <p:cNvPicPr>
            <a:picLocks noChangeAspect="1"/>
          </p:cNvPicPr>
          <p:nvPr/>
        </p:nvPicPr>
        <p:blipFill>
          <a:blip r:embed="rId3"/>
          <a:stretch>
            <a:fillRect/>
          </a:stretch>
        </p:blipFill>
        <p:spPr>
          <a:xfrm>
            <a:off x="7516368" y="2095512"/>
            <a:ext cx="4290821" cy="3165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090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85395" y="2095512"/>
            <a:ext cx="3190493" cy="1754326"/>
          </a:xfrm>
          <a:prstGeom prst="rect">
            <a:avLst/>
          </a:prstGeom>
          <a:noFill/>
        </p:spPr>
        <p:txBody>
          <a:bodyPr wrap="square" rtlCol="0">
            <a:spAutoFit/>
          </a:bodyPr>
          <a:lstStyle/>
          <a:p>
            <a:r>
              <a:rPr lang="tr-TR" sz="3600" b="1" dirty="0">
                <a:solidFill>
                  <a:schemeClr val="bg1"/>
                </a:solidFill>
              </a:rPr>
              <a:t>Öfke </a:t>
            </a:r>
          </a:p>
          <a:p>
            <a:r>
              <a:rPr lang="tr-TR" sz="3600" b="1" dirty="0">
                <a:solidFill>
                  <a:schemeClr val="bg1"/>
                </a:solidFill>
              </a:rPr>
              <a:t>Patlamaları </a:t>
            </a:r>
            <a:r>
              <a:rPr lang="tr-TR" sz="3200" b="1" dirty="0">
                <a:solidFill>
                  <a:schemeClr val="bg1"/>
                </a:solidFill>
              </a:rPr>
              <a:t>(</a:t>
            </a:r>
            <a:r>
              <a:rPr lang="tr-TR" sz="3200" b="1" dirty="0" err="1">
                <a:solidFill>
                  <a:schemeClr val="bg1"/>
                </a:solidFill>
              </a:rPr>
              <a:t>Tempertantrum</a:t>
            </a:r>
            <a:r>
              <a:rPr lang="tr-TR" sz="3200" b="1" dirty="0">
                <a:solidFill>
                  <a:schemeClr val="bg1"/>
                </a:solidFill>
              </a:rPr>
              <a:t>)</a:t>
            </a:r>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77558" y="2095512"/>
            <a:ext cx="2656563" cy="2554545"/>
          </a:xfrm>
          <a:prstGeom prst="rect">
            <a:avLst/>
          </a:prstGeom>
          <a:noFill/>
        </p:spPr>
        <p:txBody>
          <a:bodyPr wrap="square" rtlCol="0">
            <a:spAutoFit/>
          </a:bodyPr>
          <a:lstStyle/>
          <a:p>
            <a:r>
              <a:rPr lang="tr-TR" sz="2000" dirty="0">
                <a:solidFill>
                  <a:schemeClr val="accent1">
                    <a:lumMod val="50000"/>
                  </a:schemeClr>
                </a:solidFill>
              </a:rPr>
              <a:t>Duyguları bastırılan, ruhsal gerginliğini ve kızgınlığını ifade etmesine izin verilmeyen çocuklar birikmiş saldırganlık duygularını uzun süre taşıyamazlar. </a:t>
            </a:r>
          </a:p>
        </p:txBody>
      </p:sp>
      <p:pic>
        <p:nvPicPr>
          <p:cNvPr id="7" name="Resim 3">
            <a:extLst>
              <a:ext uri="{FF2B5EF4-FFF2-40B4-BE49-F238E27FC236}">
                <a16:creationId xmlns:a16="http://schemas.microsoft.com/office/drawing/2014/main" id="{9DFD9DA0-2EB1-4993-BE54-F332736E4105}"/>
              </a:ext>
            </a:extLst>
          </p:cNvPr>
          <p:cNvPicPr>
            <a:picLocks noChangeAspect="1"/>
          </p:cNvPicPr>
          <p:nvPr/>
        </p:nvPicPr>
        <p:blipFill>
          <a:blip r:embed="rId3"/>
          <a:stretch>
            <a:fillRect/>
          </a:stretch>
        </p:blipFill>
        <p:spPr>
          <a:xfrm>
            <a:off x="7714443" y="2095512"/>
            <a:ext cx="3807377" cy="3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297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85395" y="2095512"/>
            <a:ext cx="3190493" cy="1754326"/>
          </a:xfrm>
          <a:prstGeom prst="rect">
            <a:avLst/>
          </a:prstGeom>
          <a:noFill/>
        </p:spPr>
        <p:txBody>
          <a:bodyPr wrap="square" rtlCol="0">
            <a:spAutoFit/>
          </a:bodyPr>
          <a:lstStyle/>
          <a:p>
            <a:r>
              <a:rPr lang="tr-TR" sz="3600" b="1" dirty="0">
                <a:solidFill>
                  <a:schemeClr val="bg1"/>
                </a:solidFill>
              </a:rPr>
              <a:t>İştahsızlık, Yemekte Nazlanma</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77558" y="2095512"/>
            <a:ext cx="3190493" cy="2862322"/>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Kadınlar arasında kilolu çocuklara özenme oldukça yaygındır. </a:t>
            </a:r>
          </a:p>
          <a:p>
            <a:pPr marL="342900" indent="-342900">
              <a:buFont typeface="Arial" panose="020B0604020202020204" pitchFamily="34" charset="0"/>
              <a:buChar char="•"/>
            </a:pPr>
            <a:r>
              <a:rPr lang="tr-TR" sz="2000" dirty="0">
                <a:solidFill>
                  <a:schemeClr val="accent1">
                    <a:lumMod val="50000"/>
                  </a:schemeClr>
                </a:solidFill>
              </a:rPr>
              <a:t>Kilo ile sağlığın doğrudan bir ilgisi yoktur. </a:t>
            </a:r>
          </a:p>
          <a:p>
            <a:pPr marL="342900" indent="-342900">
              <a:buFont typeface="Arial" panose="020B0604020202020204" pitchFamily="34" charset="0"/>
              <a:buChar char="•"/>
            </a:pPr>
            <a:r>
              <a:rPr lang="tr-TR" sz="2000" dirty="0">
                <a:solidFill>
                  <a:schemeClr val="accent1">
                    <a:lumMod val="50000"/>
                  </a:schemeClr>
                </a:solidFill>
              </a:rPr>
              <a:t>Çocuk acıkmadıkça ve yeme isteği duymadıkça yemek yemeye zorlanmamalıdır. </a:t>
            </a:r>
          </a:p>
        </p:txBody>
      </p:sp>
      <p:pic>
        <p:nvPicPr>
          <p:cNvPr id="6" name="Resim 3">
            <a:extLst>
              <a:ext uri="{FF2B5EF4-FFF2-40B4-BE49-F238E27FC236}">
                <a16:creationId xmlns:a16="http://schemas.microsoft.com/office/drawing/2014/main" id="{769E5F74-1C91-4275-BCC9-5F9EE7EDB908}"/>
              </a:ext>
            </a:extLst>
          </p:cNvPr>
          <p:cNvPicPr>
            <a:picLocks noChangeAspect="1"/>
          </p:cNvPicPr>
          <p:nvPr/>
        </p:nvPicPr>
        <p:blipFill>
          <a:blip r:embed="rId3"/>
          <a:stretch>
            <a:fillRect/>
          </a:stretch>
        </p:blipFill>
        <p:spPr>
          <a:xfrm>
            <a:off x="7900406" y="2093118"/>
            <a:ext cx="3800840" cy="2862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711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85395" y="2095512"/>
            <a:ext cx="3190493" cy="2308324"/>
          </a:xfrm>
          <a:prstGeom prst="rect">
            <a:avLst/>
          </a:prstGeom>
          <a:noFill/>
        </p:spPr>
        <p:txBody>
          <a:bodyPr wrap="square" rtlCol="0">
            <a:spAutoFit/>
          </a:bodyPr>
          <a:lstStyle/>
          <a:p>
            <a:r>
              <a:rPr lang="es-ES" sz="3600" b="1" dirty="0" err="1">
                <a:solidFill>
                  <a:schemeClr val="bg1"/>
                </a:solidFill>
              </a:rPr>
              <a:t>Altını</a:t>
            </a:r>
            <a:r>
              <a:rPr lang="es-ES" sz="3600" b="1" dirty="0">
                <a:solidFill>
                  <a:schemeClr val="bg1"/>
                </a:solidFill>
              </a:rPr>
              <a:t> </a:t>
            </a:r>
            <a:r>
              <a:rPr lang="es-ES" sz="3600" b="1" dirty="0" err="1">
                <a:solidFill>
                  <a:schemeClr val="bg1"/>
                </a:solidFill>
              </a:rPr>
              <a:t>Islatma</a:t>
            </a:r>
            <a:r>
              <a:rPr lang="es-ES" sz="3600" b="1" dirty="0">
                <a:solidFill>
                  <a:schemeClr val="bg1"/>
                </a:solidFill>
              </a:rPr>
              <a:t> ve </a:t>
            </a:r>
            <a:r>
              <a:rPr lang="es-ES" sz="3600" b="1" dirty="0" err="1">
                <a:solidFill>
                  <a:schemeClr val="bg1"/>
                </a:solidFill>
              </a:rPr>
              <a:t>Kirletme</a:t>
            </a:r>
            <a:r>
              <a:rPr lang="es-ES" sz="3600" b="1" dirty="0">
                <a:solidFill>
                  <a:schemeClr val="bg1"/>
                </a:solidFill>
              </a:rPr>
              <a:t> (Enuresis ve </a:t>
            </a:r>
            <a:r>
              <a:rPr lang="es-ES" sz="3600" b="1" dirty="0" err="1">
                <a:solidFill>
                  <a:schemeClr val="bg1"/>
                </a:solidFill>
              </a:rPr>
              <a:t>Enkopresis</a:t>
            </a:r>
            <a:r>
              <a:rPr lang="es-ES" sz="3600" b="1" dirty="0">
                <a:solidFill>
                  <a:schemeClr val="bg1"/>
                </a:solidFill>
              </a:rPr>
              <a:t>)</a:t>
            </a:r>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77558" y="2095512"/>
            <a:ext cx="4218386" cy="3170099"/>
          </a:xfrm>
          <a:prstGeom prst="rect">
            <a:avLst/>
          </a:prstGeom>
          <a:noFill/>
        </p:spPr>
        <p:txBody>
          <a:bodyPr wrap="square" rtlCol="0">
            <a:spAutoFit/>
          </a:bodyPr>
          <a:lstStyle/>
          <a:p>
            <a:r>
              <a:rPr lang="tr-TR" sz="2000" dirty="0">
                <a:solidFill>
                  <a:schemeClr val="accent1">
                    <a:lumMod val="50000"/>
                  </a:schemeClr>
                </a:solidFill>
              </a:rPr>
              <a:t>Normal olarak çocuklar iki yaşını tamamladığında küçük ve büyük abdestlerini bilinçli olarak tutabilmektedirler. Soya çekime, beslenmeye ve iklime bağlı olarak bu süreç üç yaşına kadar uzayabilir.</a:t>
            </a:r>
          </a:p>
          <a:p>
            <a:pPr marL="342900" indent="-342900">
              <a:buFont typeface="Arial" panose="020B0604020202020204" pitchFamily="34" charset="0"/>
              <a:buChar char="•"/>
            </a:pPr>
            <a:endParaRPr lang="tr-TR" sz="2000" dirty="0">
              <a:solidFill>
                <a:schemeClr val="accent1">
                  <a:lumMod val="50000"/>
                </a:schemeClr>
              </a:solidFill>
            </a:endParaRPr>
          </a:p>
          <a:p>
            <a:r>
              <a:rPr lang="tr-TR" sz="2000" dirty="0">
                <a:solidFill>
                  <a:srgbClr val="C00000"/>
                </a:solidFill>
              </a:rPr>
              <a:t>4 yaşından sonra devam eden altını ıslatmalar ve kirletmeler normal değildir. </a:t>
            </a:r>
          </a:p>
        </p:txBody>
      </p:sp>
      <p:pic>
        <p:nvPicPr>
          <p:cNvPr id="7" name="Resim 3">
            <a:extLst>
              <a:ext uri="{FF2B5EF4-FFF2-40B4-BE49-F238E27FC236}">
                <a16:creationId xmlns:a16="http://schemas.microsoft.com/office/drawing/2014/main" id="{7C1FDADA-36BD-4218-BC7E-612B1A455295}"/>
              </a:ext>
            </a:extLst>
          </p:cNvPr>
          <p:cNvPicPr>
            <a:picLocks noChangeAspect="1"/>
          </p:cNvPicPr>
          <p:nvPr/>
        </p:nvPicPr>
        <p:blipFill>
          <a:blip r:embed="rId3"/>
          <a:stretch>
            <a:fillRect/>
          </a:stretch>
        </p:blipFill>
        <p:spPr>
          <a:xfrm>
            <a:off x="9034273" y="2095512"/>
            <a:ext cx="2447424" cy="3171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5912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85395" y="2095512"/>
            <a:ext cx="3190493" cy="1200329"/>
          </a:xfrm>
          <a:prstGeom prst="rect">
            <a:avLst/>
          </a:prstGeom>
          <a:noFill/>
        </p:spPr>
        <p:txBody>
          <a:bodyPr wrap="square" rtlCol="0">
            <a:spAutoFit/>
          </a:bodyPr>
          <a:lstStyle/>
          <a:p>
            <a:r>
              <a:rPr lang="es-ES" sz="3600" b="1" dirty="0" err="1">
                <a:solidFill>
                  <a:schemeClr val="bg1"/>
                </a:solidFill>
              </a:rPr>
              <a:t>Hırsızlık</a:t>
            </a:r>
            <a:r>
              <a:rPr lang="es-ES" sz="3600" b="1" dirty="0">
                <a:solidFill>
                  <a:schemeClr val="bg1"/>
                </a:solidFill>
              </a:rPr>
              <a:t> (</a:t>
            </a:r>
            <a:r>
              <a:rPr lang="es-ES" sz="3600" b="1" dirty="0" err="1">
                <a:solidFill>
                  <a:schemeClr val="bg1"/>
                </a:solidFill>
              </a:rPr>
              <a:t>Kleptomani</a:t>
            </a:r>
            <a:r>
              <a:rPr lang="es-ES" sz="3600" b="1" dirty="0">
                <a:solidFill>
                  <a:schemeClr val="bg1"/>
                </a:solidFill>
              </a:rPr>
              <a:t>)</a:t>
            </a:r>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77558" y="2095512"/>
            <a:ext cx="3020522" cy="1938992"/>
          </a:xfrm>
          <a:prstGeom prst="rect">
            <a:avLst/>
          </a:prstGeom>
          <a:noFill/>
        </p:spPr>
        <p:txBody>
          <a:bodyPr wrap="square" rtlCol="0">
            <a:spAutoFit/>
          </a:bodyPr>
          <a:lstStyle/>
          <a:p>
            <a:r>
              <a:rPr lang="tr-TR" sz="2000" dirty="0">
                <a:solidFill>
                  <a:schemeClr val="accent1">
                    <a:lumMod val="50000"/>
                  </a:schemeClr>
                </a:solidFill>
              </a:rPr>
              <a:t>Anne babaların okul öncesi (3-5 yaş) çocuklara başkasına ait bir oyuncağın veya eşyanın habersiz alınamayacağını öğretmeleri gerekir. </a:t>
            </a:r>
          </a:p>
        </p:txBody>
      </p:sp>
      <p:pic>
        <p:nvPicPr>
          <p:cNvPr id="6" name="Resim 3">
            <a:extLst>
              <a:ext uri="{FF2B5EF4-FFF2-40B4-BE49-F238E27FC236}">
                <a16:creationId xmlns:a16="http://schemas.microsoft.com/office/drawing/2014/main" id="{89BD9EB8-FB0C-488B-834E-443C91DF5ED6}"/>
              </a:ext>
            </a:extLst>
          </p:cNvPr>
          <p:cNvPicPr>
            <a:picLocks noChangeAspect="1"/>
          </p:cNvPicPr>
          <p:nvPr/>
        </p:nvPicPr>
        <p:blipFill>
          <a:blip r:embed="rId3"/>
          <a:stretch>
            <a:fillRect/>
          </a:stretch>
        </p:blipFill>
        <p:spPr>
          <a:xfrm>
            <a:off x="7687587" y="2095512"/>
            <a:ext cx="3826709" cy="3025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995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640091" cy="6858000"/>
          </a:xfrm>
          <a:prstGeom prst="rect">
            <a:avLst/>
          </a:prstGeom>
        </p:spPr>
      </p:pic>
      <p:sp>
        <p:nvSpPr>
          <p:cNvPr id="2" name="TextBox 1">
            <a:extLst>
              <a:ext uri="{FF2B5EF4-FFF2-40B4-BE49-F238E27FC236}">
                <a16:creationId xmlns:a16="http://schemas.microsoft.com/office/drawing/2014/main" id="{2203DDA2-79A0-40CA-A930-98D64A3A8507}"/>
              </a:ext>
            </a:extLst>
          </p:cNvPr>
          <p:cNvSpPr txBox="1"/>
          <p:nvPr/>
        </p:nvSpPr>
        <p:spPr>
          <a:xfrm>
            <a:off x="3691915" y="2688336"/>
            <a:ext cx="5256259" cy="646331"/>
          </a:xfrm>
          <a:prstGeom prst="rect">
            <a:avLst/>
          </a:prstGeom>
          <a:noFill/>
        </p:spPr>
        <p:txBody>
          <a:bodyPr wrap="square" rtlCol="0">
            <a:spAutoFit/>
          </a:bodyPr>
          <a:lstStyle/>
          <a:p>
            <a:r>
              <a:rPr lang="tr-TR" sz="3600" b="1" dirty="0">
                <a:solidFill>
                  <a:schemeClr val="accent1"/>
                </a:solidFill>
              </a:rPr>
              <a:t>TEŞEKKÜRLER       </a:t>
            </a:r>
            <a:r>
              <a:rPr lang="ar-SY" sz="3600" b="1" dirty="0">
                <a:solidFill>
                  <a:schemeClr val="accent1"/>
                </a:solidFill>
              </a:rPr>
              <a:t>شكرا لكم </a:t>
            </a:r>
            <a:endParaRPr lang="en-US" sz="3600" b="1" dirty="0">
              <a:solidFill>
                <a:schemeClr val="accent1"/>
              </a:solidFill>
            </a:endParaRPr>
          </a:p>
        </p:txBody>
      </p:sp>
    </p:spTree>
    <p:extLst>
      <p:ext uri="{BB962C8B-B14F-4D97-AF65-F5344CB8AC3E}">
        <p14:creationId xmlns:p14="http://schemas.microsoft.com/office/powerpoint/2010/main" val="233498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1754326"/>
          </a:xfrm>
          <a:prstGeom prst="rect">
            <a:avLst/>
          </a:prstGeom>
          <a:noFill/>
        </p:spPr>
        <p:txBody>
          <a:bodyPr wrap="square" rtlCol="0">
            <a:spAutoFit/>
          </a:bodyPr>
          <a:lstStyle/>
          <a:p>
            <a:r>
              <a:rPr lang="tr-TR" sz="3600" b="1" dirty="0">
                <a:solidFill>
                  <a:schemeClr val="bg1"/>
                </a:solidFill>
              </a:rPr>
              <a:t>Kural Koy Sınırları Belirle</a:t>
            </a:r>
          </a:p>
        </p:txBody>
      </p:sp>
      <p:sp>
        <p:nvSpPr>
          <p:cNvPr id="10" name="TextBox 9">
            <a:extLst>
              <a:ext uri="{FF2B5EF4-FFF2-40B4-BE49-F238E27FC236}">
                <a16:creationId xmlns:a16="http://schemas.microsoft.com/office/drawing/2014/main" id="{5EC90167-AB9F-1A4B-9E57-DC95942C427C}"/>
              </a:ext>
            </a:extLst>
          </p:cNvPr>
          <p:cNvSpPr txBox="1"/>
          <p:nvPr/>
        </p:nvSpPr>
        <p:spPr>
          <a:xfrm>
            <a:off x="4590180" y="2071426"/>
            <a:ext cx="6374238" cy="2677656"/>
          </a:xfrm>
          <a:prstGeom prst="rect">
            <a:avLst/>
          </a:prstGeom>
          <a:noFill/>
        </p:spPr>
        <p:txBody>
          <a:bodyPr wrap="square" rtlCol="0">
            <a:spAutoFit/>
          </a:bodyPr>
          <a:lstStyle/>
          <a:p>
            <a:pPr marL="342900" indent="-342900">
              <a:buFont typeface="Wingdings" panose="05000000000000000000" pitchFamily="2" charset="2"/>
              <a:buChar char="ü"/>
            </a:pPr>
            <a:r>
              <a:rPr lang="tr-TR" sz="2400" dirty="0">
                <a:solidFill>
                  <a:schemeClr val="accent1">
                    <a:lumMod val="50000"/>
                  </a:schemeClr>
                </a:solidFill>
              </a:rPr>
              <a:t>Her koyulan kuralın bir mantığı olmalı- sadece ‘bu hep böyle’ deyip kural konulmamalıdır. Aksi takdirde çocuğun davranışı benimsemesini beklemek haksızlık olur. </a:t>
            </a:r>
          </a:p>
          <a:p>
            <a:pPr marL="342900" indent="-342900">
              <a:buFont typeface="Wingdings" panose="05000000000000000000" pitchFamily="2" charset="2"/>
              <a:buChar char="ü"/>
            </a:pPr>
            <a:r>
              <a:rPr lang="tr-TR" sz="2400" dirty="0">
                <a:solidFill>
                  <a:schemeClr val="accent1">
                    <a:lumMod val="50000"/>
                  </a:schemeClr>
                </a:solidFill>
              </a:rPr>
              <a:t>Bir çocuktan yapması beklenen şeyler, onun anlayabileceği bir dil kullanılarak ve basit şekilde ifade edilmelidir.</a:t>
            </a:r>
          </a:p>
        </p:txBody>
      </p:sp>
    </p:spTree>
    <p:extLst>
      <p:ext uri="{BB962C8B-B14F-4D97-AF65-F5344CB8AC3E}">
        <p14:creationId xmlns:p14="http://schemas.microsoft.com/office/powerpoint/2010/main" val="116986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1754326"/>
          </a:xfrm>
          <a:prstGeom prst="rect">
            <a:avLst/>
          </a:prstGeom>
          <a:noFill/>
        </p:spPr>
        <p:txBody>
          <a:bodyPr wrap="square" rtlCol="0">
            <a:spAutoFit/>
          </a:bodyPr>
          <a:lstStyle/>
          <a:p>
            <a:r>
              <a:rPr lang="tr-TR" sz="3600" b="1" dirty="0">
                <a:solidFill>
                  <a:schemeClr val="bg1"/>
                </a:solidFill>
              </a:rPr>
              <a:t>Kural Koy Sınırları Belirle</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1851970"/>
            <a:ext cx="7324452" cy="3693319"/>
          </a:xfrm>
          <a:prstGeom prst="rect">
            <a:avLst/>
          </a:prstGeom>
          <a:noFill/>
        </p:spPr>
        <p:txBody>
          <a:bodyPr wrap="square" rtlCol="0">
            <a:spAutoFit/>
          </a:bodyPr>
          <a:lstStyle/>
          <a:p>
            <a:pPr marL="285750" indent="-285750">
              <a:buFont typeface="Arial" panose="020B0604020202020204" pitchFamily="34" charset="0"/>
              <a:buChar char="•"/>
            </a:pPr>
            <a:endParaRPr lang="tr-TR" dirty="0">
              <a:solidFill>
                <a:schemeClr val="accent1">
                  <a:lumMod val="50000"/>
                </a:schemeClr>
              </a:solidFill>
            </a:endParaRPr>
          </a:p>
          <a:p>
            <a:pPr marL="285750" indent="-285750">
              <a:buFont typeface="Arial" panose="020B0604020202020204" pitchFamily="34" charset="0"/>
              <a:buChar char="•"/>
            </a:pPr>
            <a:r>
              <a:rPr lang="tr-TR" dirty="0">
                <a:solidFill>
                  <a:schemeClr val="accent1">
                    <a:lumMod val="50000"/>
                  </a:schemeClr>
                </a:solidFill>
              </a:rPr>
              <a:t> Olumlu bir dil kullanarak kuralı tanımlayın- ne yapmamalarını değil, yapmaları gerekeni söyleyin. ‘Başkaları konuşurken dinle.’ gibi. </a:t>
            </a:r>
          </a:p>
          <a:p>
            <a:pPr marL="285750" indent="-285750">
              <a:buFont typeface="Arial" panose="020B0604020202020204" pitchFamily="34" charset="0"/>
              <a:buChar char="•"/>
            </a:pPr>
            <a:r>
              <a:rPr lang="tr-TR" dirty="0">
                <a:solidFill>
                  <a:schemeClr val="accent1">
                    <a:lumMod val="50000"/>
                  </a:schemeClr>
                </a:solidFill>
              </a:rPr>
              <a:t> Az sayıda kural ile başlayın. Örneğin, en önemli 6 kural.  Çok fazla kural koymayın! Fazla sayıda kural koyarsanız çocukların bunları hatırlaması zorlaşır ve sırf hatırlayamadığı için kuralları uygulayamayabilir.  </a:t>
            </a:r>
          </a:p>
          <a:p>
            <a:pPr marL="285750" indent="-285750">
              <a:buFont typeface="Arial" panose="020B0604020202020204" pitchFamily="34" charset="0"/>
              <a:buChar char="•"/>
            </a:pPr>
            <a:r>
              <a:rPr lang="tr-TR" dirty="0">
                <a:solidFill>
                  <a:schemeClr val="accent1">
                    <a:lumMod val="50000"/>
                  </a:schemeClr>
                </a:solidFill>
              </a:rPr>
              <a:t>Özellikle ilk günlerde her gün kuralların üzerinden geçin. </a:t>
            </a:r>
          </a:p>
          <a:p>
            <a:pPr marL="285750" indent="-285750">
              <a:buFont typeface="Arial" panose="020B0604020202020204" pitchFamily="34" charset="0"/>
              <a:buChar char="•"/>
            </a:pPr>
            <a:r>
              <a:rPr lang="tr-TR" dirty="0">
                <a:solidFill>
                  <a:schemeClr val="accent1">
                    <a:lumMod val="50000"/>
                  </a:schemeClr>
                </a:solidFill>
              </a:rPr>
              <a:t> Kurala uymayan bir çocuğa, kuralı sakin ama net bir şekilde hatırlatın. Davranışını değiştirmesi için fırsat verin. </a:t>
            </a:r>
          </a:p>
          <a:p>
            <a:pPr marL="285750" indent="-285750">
              <a:buFont typeface="Arial" panose="020B0604020202020204" pitchFamily="34" charset="0"/>
              <a:buChar char="•"/>
            </a:pPr>
            <a:r>
              <a:rPr lang="tr-TR" dirty="0">
                <a:solidFill>
                  <a:schemeClr val="accent1">
                    <a:lumMod val="50000"/>
                  </a:schemeClr>
                </a:solidFill>
              </a:rPr>
              <a:t> Kuralı bozan çocukları uyarmak yerine, kurala uyan çocukları takdir etmeye çalışın. </a:t>
            </a:r>
          </a:p>
          <a:p>
            <a:pPr marL="285750" indent="-285750">
              <a:buFont typeface="Arial" panose="020B0604020202020204" pitchFamily="34" charset="0"/>
              <a:buChar char="•"/>
            </a:pPr>
            <a:r>
              <a:rPr lang="tr-TR" dirty="0">
                <a:solidFill>
                  <a:schemeClr val="accent1">
                    <a:lumMod val="50000"/>
                  </a:schemeClr>
                </a:solidFill>
              </a:rPr>
              <a:t> Çocuklar zaman zaman kuralları bozabilirler- bu konuda sabırlı olun ve mükemmeli beklemeyin </a:t>
            </a:r>
          </a:p>
        </p:txBody>
      </p:sp>
    </p:spTree>
    <p:extLst>
      <p:ext uri="{BB962C8B-B14F-4D97-AF65-F5344CB8AC3E}">
        <p14:creationId xmlns:p14="http://schemas.microsoft.com/office/powerpoint/2010/main" val="70902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1200329"/>
          </a:xfrm>
          <a:prstGeom prst="rect">
            <a:avLst/>
          </a:prstGeom>
          <a:noFill/>
        </p:spPr>
        <p:txBody>
          <a:bodyPr wrap="square" rtlCol="0">
            <a:spAutoFit/>
          </a:bodyPr>
          <a:lstStyle/>
          <a:p>
            <a:r>
              <a:rPr lang="tr-TR" sz="3600" b="1" dirty="0">
                <a:solidFill>
                  <a:schemeClr val="bg1"/>
                </a:solidFill>
              </a:rPr>
              <a:t>Hayır </a:t>
            </a:r>
          </a:p>
          <a:p>
            <a:r>
              <a:rPr lang="tr-TR" sz="3600" b="1" dirty="0">
                <a:solidFill>
                  <a:schemeClr val="bg1"/>
                </a:solidFill>
              </a:rPr>
              <a:t>Deyin</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1851970"/>
            <a:ext cx="6647796" cy="2554545"/>
          </a:xfrm>
          <a:prstGeom prst="rect">
            <a:avLst/>
          </a:prstGeom>
          <a:noFill/>
        </p:spPr>
        <p:txBody>
          <a:bodyPr wrap="square" rtlCol="0">
            <a:spAutoFit/>
          </a:bodyPr>
          <a:lstStyle/>
          <a:p>
            <a:pPr marL="285750" indent="-285750">
              <a:buFont typeface="Arial" panose="020B0604020202020204" pitchFamily="34" charset="0"/>
              <a:buChar char="•"/>
            </a:pPr>
            <a:endParaRPr lang="tr-TR" sz="2000" dirty="0">
              <a:solidFill>
                <a:schemeClr val="accent1">
                  <a:lumMod val="50000"/>
                </a:schemeClr>
              </a:solidFill>
            </a:endParaRPr>
          </a:p>
          <a:p>
            <a:pPr marL="285750" indent="-285750">
              <a:buFont typeface="Arial" panose="020B0604020202020204" pitchFamily="34" charset="0"/>
              <a:buChar char="•"/>
            </a:pPr>
            <a:r>
              <a:rPr lang="tr-TR" sz="2000" dirty="0">
                <a:solidFill>
                  <a:schemeClr val="accent1">
                    <a:lumMod val="50000"/>
                  </a:schemeClr>
                </a:solidFill>
              </a:rPr>
              <a:t>Yapılmaması gereken bir durumda hayır deyin. </a:t>
            </a:r>
          </a:p>
          <a:p>
            <a:pPr marL="285750" indent="-285750">
              <a:buFont typeface="Arial" panose="020B0604020202020204" pitchFamily="34" charset="0"/>
              <a:buChar char="•"/>
            </a:pPr>
            <a:r>
              <a:rPr lang="tr-TR" sz="2000" dirty="0">
                <a:solidFill>
                  <a:schemeClr val="accent1">
                    <a:lumMod val="50000"/>
                  </a:schemeClr>
                </a:solidFill>
              </a:rPr>
              <a:t>Ne kadar zor olursa olsun net olun ve kararlı olun. </a:t>
            </a:r>
          </a:p>
          <a:p>
            <a:pPr marL="285750" indent="-285750">
              <a:buFont typeface="Arial" panose="020B0604020202020204" pitchFamily="34" charset="0"/>
              <a:buChar char="•"/>
            </a:pPr>
            <a:r>
              <a:rPr lang="tr-TR" sz="2000" dirty="0">
                <a:solidFill>
                  <a:schemeClr val="accent1">
                    <a:lumMod val="50000"/>
                  </a:schemeClr>
                </a:solidFill>
              </a:rPr>
              <a:t>Siz ne kadar sakin ve net olursanız çocuğunuz da sizin ciddiyetinizin o denli farkına varacaktır. </a:t>
            </a:r>
          </a:p>
          <a:p>
            <a:pPr marL="285750" indent="-285750">
              <a:buFont typeface="Arial" panose="020B0604020202020204" pitchFamily="34" charset="0"/>
              <a:buChar char="•"/>
            </a:pPr>
            <a:r>
              <a:rPr lang="tr-TR" sz="2000" dirty="0">
                <a:solidFill>
                  <a:schemeClr val="accent1">
                    <a:lumMod val="50000"/>
                  </a:schemeClr>
                </a:solidFill>
              </a:rPr>
              <a:t>Kontrolü kaybeder ne yapacağınızı bilemez ve net olmazsanız çocuğunuz da kontrolü kaybeder ve sizi zorlamaya devam eder. </a:t>
            </a:r>
          </a:p>
        </p:txBody>
      </p:sp>
    </p:spTree>
    <p:extLst>
      <p:ext uri="{BB962C8B-B14F-4D97-AF65-F5344CB8AC3E}">
        <p14:creationId xmlns:p14="http://schemas.microsoft.com/office/powerpoint/2010/main" val="278561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1754326"/>
          </a:xfrm>
          <a:prstGeom prst="rect">
            <a:avLst/>
          </a:prstGeom>
          <a:noFill/>
        </p:spPr>
        <p:txBody>
          <a:bodyPr wrap="square" rtlCol="0">
            <a:spAutoFit/>
          </a:bodyPr>
          <a:lstStyle/>
          <a:p>
            <a:r>
              <a:rPr lang="tr-TR" sz="3600" b="1" dirty="0">
                <a:solidFill>
                  <a:schemeClr val="bg1"/>
                </a:solidFill>
              </a:rPr>
              <a:t>Tutarlı Olun</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1825204"/>
            <a:ext cx="6647796" cy="2246769"/>
          </a:xfrm>
          <a:prstGeom prst="rect">
            <a:avLst/>
          </a:prstGeom>
          <a:noFill/>
        </p:spPr>
        <p:txBody>
          <a:bodyPr wrap="square" rtlCol="0">
            <a:spAutoFit/>
          </a:bodyPr>
          <a:lstStyle/>
          <a:p>
            <a:pPr marL="285750" indent="-285750">
              <a:buFont typeface="Arial" panose="020B0604020202020204" pitchFamily="34" charset="0"/>
              <a:buChar char="•"/>
            </a:pPr>
            <a:endParaRPr lang="tr-TR" sz="2000" dirty="0">
              <a:solidFill>
                <a:schemeClr val="accent1">
                  <a:lumMod val="50000"/>
                </a:schemeClr>
              </a:solidFill>
            </a:endParaRPr>
          </a:p>
          <a:p>
            <a:pPr marL="285750" indent="-285750">
              <a:buFont typeface="Arial" panose="020B0604020202020204" pitchFamily="34" charset="0"/>
              <a:buChar char="•"/>
            </a:pPr>
            <a:r>
              <a:rPr lang="tr-TR" sz="2000" dirty="0">
                <a:solidFill>
                  <a:schemeClr val="accent1">
                    <a:lumMod val="50000"/>
                  </a:schemeClr>
                </a:solidFill>
              </a:rPr>
              <a:t>İlk ve ikinci seferde hayır dediğiniz bir şeye, dokuzuncu seferde de hayır demelisiniz. </a:t>
            </a:r>
          </a:p>
          <a:p>
            <a:pPr marL="285750" indent="-285750">
              <a:buFont typeface="Arial" panose="020B0604020202020204" pitchFamily="34" charset="0"/>
              <a:buChar char="•"/>
            </a:pPr>
            <a:r>
              <a:rPr lang="tr-TR" sz="2000" dirty="0">
                <a:solidFill>
                  <a:schemeClr val="accent1">
                    <a:lumMod val="50000"/>
                  </a:schemeClr>
                </a:solidFill>
              </a:rPr>
              <a:t>Net ve tutarlı olmak ebeveynler arasındaki iletişimde de çok önemlidir. </a:t>
            </a:r>
          </a:p>
          <a:p>
            <a:pPr marL="285750" indent="-285750">
              <a:buFont typeface="Arial" panose="020B0604020202020204" pitchFamily="34" charset="0"/>
              <a:buChar char="•"/>
            </a:pPr>
            <a:r>
              <a:rPr lang="tr-TR" sz="2000" dirty="0">
                <a:solidFill>
                  <a:schemeClr val="accent1">
                    <a:lumMod val="50000"/>
                  </a:schemeClr>
                </a:solidFill>
              </a:rPr>
              <a:t>Anne ve baba kararlarda ortak bir anlayışa sahip olmalı ve tutarlı olmalıdır.</a:t>
            </a:r>
          </a:p>
        </p:txBody>
      </p:sp>
    </p:spTree>
    <p:extLst>
      <p:ext uri="{BB962C8B-B14F-4D97-AF65-F5344CB8AC3E}">
        <p14:creationId xmlns:p14="http://schemas.microsoft.com/office/powerpoint/2010/main" val="145709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2862322"/>
          </a:xfrm>
          <a:prstGeom prst="rect">
            <a:avLst/>
          </a:prstGeom>
          <a:noFill/>
        </p:spPr>
        <p:txBody>
          <a:bodyPr wrap="square" rtlCol="0">
            <a:spAutoFit/>
          </a:bodyPr>
          <a:lstStyle/>
          <a:p>
            <a:r>
              <a:rPr lang="tr-TR" sz="3600" b="1" dirty="0">
                <a:solidFill>
                  <a:schemeClr val="bg1"/>
                </a:solidFill>
              </a:rPr>
              <a:t>Olumlu Davranışı Gör ve Takdir Et</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1426"/>
            <a:ext cx="6647796" cy="3477875"/>
          </a:xfrm>
          <a:prstGeom prst="rect">
            <a:avLst/>
          </a:prstGeom>
          <a:noFill/>
        </p:spPr>
        <p:txBody>
          <a:bodyPr wrap="square" rtlCol="0">
            <a:spAutoFit/>
          </a:bodyPr>
          <a:lstStyle/>
          <a:p>
            <a:pPr marL="285750" indent="-285750">
              <a:buFont typeface="Arial" panose="020B0604020202020204" pitchFamily="34" charset="0"/>
              <a:buChar char="•"/>
            </a:pPr>
            <a:r>
              <a:rPr lang="tr-TR" sz="2000" dirty="0">
                <a:solidFill>
                  <a:schemeClr val="accent1">
                    <a:lumMod val="50000"/>
                  </a:schemeClr>
                </a:solidFill>
              </a:rPr>
              <a:t>Genelde bize sorun yaratan davranışları görmek çok daha kolaydır. </a:t>
            </a:r>
          </a:p>
          <a:p>
            <a:pPr marL="285750" indent="-285750">
              <a:buFont typeface="Arial" panose="020B0604020202020204" pitchFamily="34" charset="0"/>
              <a:buChar char="•"/>
            </a:pPr>
            <a:r>
              <a:rPr lang="tr-TR" sz="2000" dirty="0">
                <a:solidFill>
                  <a:schemeClr val="accent1">
                    <a:lumMod val="50000"/>
                  </a:schemeClr>
                </a:solidFill>
              </a:rPr>
              <a:t>Olumsuz davranışlar sergileyen çocukların olumlu davranışlarını yakalamak çok daha önemlidir.</a:t>
            </a:r>
          </a:p>
          <a:p>
            <a:pPr marL="285750" indent="-285750">
              <a:buFont typeface="Arial" panose="020B0604020202020204" pitchFamily="34" charset="0"/>
              <a:buChar char="•"/>
            </a:pPr>
            <a:r>
              <a:rPr lang="tr-TR" sz="2000" dirty="0">
                <a:solidFill>
                  <a:schemeClr val="accent1">
                    <a:lumMod val="50000"/>
                  </a:schemeClr>
                </a:solidFill>
              </a:rPr>
              <a:t>Takdir edilen davranışın tekrarlanma olasılığı yüksektir. </a:t>
            </a:r>
          </a:p>
          <a:p>
            <a:pPr marL="285750" indent="-285750">
              <a:buFont typeface="Arial" panose="020B0604020202020204" pitchFamily="34" charset="0"/>
              <a:buChar char="•"/>
            </a:pPr>
            <a:r>
              <a:rPr lang="tr-TR" sz="2000" dirty="0">
                <a:solidFill>
                  <a:schemeClr val="accent1">
                    <a:lumMod val="50000"/>
                  </a:schemeClr>
                </a:solidFill>
              </a:rPr>
              <a:t>Bu sebeple küçük sayılabilecek olumsuz davranışların görmezden gelinerek fark edilecek herhangi bir olumlu davranışın pekiştirilmesi takdir edilmesi çocuğun o davranışı daha sık yapmasını sağlayacaktır. </a:t>
            </a:r>
          </a:p>
          <a:p>
            <a:pPr marL="285750" indent="-285750">
              <a:buFont typeface="Arial" panose="020B0604020202020204" pitchFamily="34" charset="0"/>
              <a:buChar char="•"/>
            </a:pPr>
            <a:r>
              <a:rPr lang="tr-TR" sz="2000" dirty="0">
                <a:solidFill>
                  <a:schemeClr val="accent1">
                    <a:lumMod val="50000"/>
                  </a:schemeClr>
                </a:solidFill>
              </a:rPr>
              <a:t>Çocuğunuzun iyi yönlerini, olumlu davranışlarını görmek için fırsatlar yaratın.</a:t>
            </a:r>
          </a:p>
        </p:txBody>
      </p:sp>
    </p:spTree>
    <p:extLst>
      <p:ext uri="{BB962C8B-B14F-4D97-AF65-F5344CB8AC3E}">
        <p14:creationId xmlns:p14="http://schemas.microsoft.com/office/powerpoint/2010/main" val="274791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3662541"/>
          </a:xfrm>
          <a:prstGeom prst="rect">
            <a:avLst/>
          </a:prstGeom>
          <a:noFill/>
        </p:spPr>
        <p:txBody>
          <a:bodyPr wrap="square" rtlCol="0">
            <a:spAutoFit/>
          </a:bodyPr>
          <a:lstStyle/>
          <a:p>
            <a:r>
              <a:rPr lang="tr-TR" sz="2800" b="1" dirty="0">
                <a:solidFill>
                  <a:schemeClr val="bg1"/>
                </a:solidFill>
              </a:rPr>
              <a:t>Olumsuz Bir Davranışta Kişilikle İlgili Değil Davranışla İlgili Yorum Yapın</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90590" y="2071426"/>
            <a:ext cx="6647796" cy="3693319"/>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accent1">
                    <a:lumMod val="50000"/>
                  </a:schemeClr>
                </a:solidFill>
              </a:rPr>
              <a:t>Çocuğunuza kötü birisi olduğu için değil, bardağı fırlattığı için üzgün olduğunuzu açıkça belirtin. </a:t>
            </a:r>
          </a:p>
          <a:p>
            <a:pPr marL="285750" indent="-285750">
              <a:buFont typeface="Arial" panose="020B0604020202020204" pitchFamily="34" charset="0"/>
              <a:buChar char="•"/>
            </a:pPr>
            <a:r>
              <a:rPr lang="tr-TR" dirty="0">
                <a:solidFill>
                  <a:schemeClr val="accent1">
                    <a:lumMod val="50000"/>
                  </a:schemeClr>
                </a:solidFill>
              </a:rPr>
              <a:t>Ona “sen kötü bir çocuksun,” yerine, “bardağını yere atma,” deyin. </a:t>
            </a:r>
          </a:p>
          <a:p>
            <a:pPr marL="285750" indent="-285750">
              <a:buFont typeface="Arial" panose="020B0604020202020204" pitchFamily="34" charset="0"/>
              <a:buChar char="•"/>
            </a:pPr>
            <a:r>
              <a:rPr lang="tr-TR" dirty="0">
                <a:solidFill>
                  <a:schemeClr val="accent1">
                    <a:lumMod val="50000"/>
                  </a:schemeClr>
                </a:solidFill>
              </a:rPr>
              <a:t>Çocuğunuza kendisinin değil, yaptığının kötü bir şey olduğunu söyleyin.</a:t>
            </a:r>
          </a:p>
          <a:p>
            <a:pPr marL="285750" indent="-285750">
              <a:buFont typeface="Arial" panose="020B0604020202020204" pitchFamily="34" charset="0"/>
              <a:buChar char="•"/>
            </a:pPr>
            <a:r>
              <a:rPr lang="tr-TR" dirty="0">
                <a:solidFill>
                  <a:schemeClr val="accent1">
                    <a:lumMod val="50000"/>
                  </a:schemeClr>
                </a:solidFill>
              </a:rPr>
              <a:t>Ona kötü, tembel, işe yaramaz ya da aptal gibi şeyler söylemeniz olumsuz sonuçlar doğuracaktır. Bu tür bir davranış her şeyden önce çocuğunuzun özgüvenini zedeler. Çocuk kendi değerini büyük ölçüde ana-babasının düşüncelerine göre oluşturur: Eğer, annem ya da babam benim kötü olduğumu düşünüyorsa, o zaman ben kötüyüm (aptalım ya da tembelim), diye düşünecektir. Hayatla başa çıkabilmek için çocukların mümkün olduğunca fazla güvene ihtiyacı vardır. </a:t>
            </a:r>
          </a:p>
        </p:txBody>
      </p:sp>
    </p:spTree>
    <p:extLst>
      <p:ext uri="{BB962C8B-B14F-4D97-AF65-F5344CB8AC3E}">
        <p14:creationId xmlns:p14="http://schemas.microsoft.com/office/powerpoint/2010/main" val="426320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33629" y="2071426"/>
            <a:ext cx="2403347" cy="3231654"/>
          </a:xfrm>
          <a:prstGeom prst="rect">
            <a:avLst/>
          </a:prstGeom>
          <a:noFill/>
        </p:spPr>
        <p:txBody>
          <a:bodyPr wrap="square" rtlCol="0">
            <a:spAutoFit/>
          </a:bodyPr>
          <a:lstStyle/>
          <a:p>
            <a:r>
              <a:rPr lang="tr-TR" sz="2800" b="1" dirty="0">
                <a:solidFill>
                  <a:schemeClr val="bg1"/>
                </a:solidFill>
              </a:rPr>
              <a:t>Çocuğunuzla Sadece Sorun Olduğunda Değil Her Zaman İletişim Kurun</a:t>
            </a:r>
          </a:p>
          <a:p>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43292" y="2076308"/>
            <a:ext cx="6309468" cy="3139321"/>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accent1">
                    <a:lumMod val="50000"/>
                  </a:schemeClr>
                </a:solidFill>
              </a:rPr>
              <a:t>Bazı aileler genelde sorun yaratan davranışları daha çok gördükleri için evde genelde çocuk sorunlu davranışlarıyla gündem olabilir. </a:t>
            </a:r>
          </a:p>
          <a:p>
            <a:pPr marL="285750" indent="-285750">
              <a:buFont typeface="Arial" panose="020B0604020202020204" pitchFamily="34" charset="0"/>
              <a:buChar char="•"/>
            </a:pPr>
            <a:r>
              <a:rPr lang="tr-TR" dirty="0">
                <a:solidFill>
                  <a:schemeClr val="accent1">
                    <a:lumMod val="50000"/>
                  </a:schemeClr>
                </a:solidFill>
              </a:rPr>
              <a:t>Anne baba sorun olduğu durumlarda çocukla daha çok iletişime geçiyor ve diğer zamanlarda iletişim daha sınırlı oluyorsa çocuk için sorunlu durumlardaki ebeveynlerinin ona teması ve onunla iletişimi </a:t>
            </a:r>
            <a:r>
              <a:rPr lang="tr-TR" dirty="0" err="1">
                <a:solidFill>
                  <a:schemeClr val="accent1">
                    <a:lumMod val="50000"/>
                  </a:schemeClr>
                </a:solidFill>
              </a:rPr>
              <a:t>pekiştireç</a:t>
            </a:r>
            <a:r>
              <a:rPr lang="tr-TR" dirty="0">
                <a:solidFill>
                  <a:schemeClr val="accent1">
                    <a:lumMod val="50000"/>
                  </a:schemeClr>
                </a:solidFill>
              </a:rPr>
              <a:t> olabilir. </a:t>
            </a:r>
          </a:p>
          <a:p>
            <a:pPr marL="285750" indent="-285750">
              <a:buFont typeface="Arial" panose="020B0604020202020204" pitchFamily="34" charset="0"/>
              <a:buChar char="•"/>
            </a:pPr>
            <a:r>
              <a:rPr lang="tr-TR" dirty="0">
                <a:solidFill>
                  <a:schemeClr val="accent1">
                    <a:lumMod val="50000"/>
                  </a:schemeClr>
                </a:solidFill>
              </a:rPr>
              <a:t>Bu da çocuğun sorunlu davranışları sürdürmesine sebep olabilir.</a:t>
            </a:r>
          </a:p>
          <a:p>
            <a:pPr marL="285750" indent="-285750">
              <a:buFont typeface="Arial" panose="020B0604020202020204" pitchFamily="34" charset="0"/>
              <a:buChar char="•"/>
            </a:pPr>
            <a:r>
              <a:rPr lang="tr-TR" dirty="0">
                <a:solidFill>
                  <a:schemeClr val="accent1">
                    <a:lumMod val="50000"/>
                  </a:schemeClr>
                </a:solidFill>
              </a:rPr>
              <a:t>Bu sebeple çocukla her daim sağlıklı iletişim kurmak ve temasta olmak çok önemlidir.</a:t>
            </a:r>
          </a:p>
        </p:txBody>
      </p:sp>
    </p:spTree>
    <p:extLst>
      <p:ext uri="{BB962C8B-B14F-4D97-AF65-F5344CB8AC3E}">
        <p14:creationId xmlns:p14="http://schemas.microsoft.com/office/powerpoint/2010/main" val="36121296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1305</Words>
  <Application>Microsoft Office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Sertaç Şipka</dc:creator>
  <cp:lastModifiedBy>Deniz Çetin</cp:lastModifiedBy>
  <cp:revision>187</cp:revision>
  <cp:lastPrinted>2021-10-20T11:15:50Z</cp:lastPrinted>
  <dcterms:created xsi:type="dcterms:W3CDTF">2018-07-20T08:44:31Z</dcterms:created>
  <dcterms:modified xsi:type="dcterms:W3CDTF">2022-08-09T09:13:51Z</dcterms:modified>
</cp:coreProperties>
</file>